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1" r:id="rId4"/>
    <p:sldId id="290" r:id="rId5"/>
    <p:sldId id="283" r:id="rId6"/>
    <p:sldId id="285" r:id="rId7"/>
    <p:sldId id="284" r:id="rId8"/>
    <p:sldId id="286" r:id="rId9"/>
    <p:sldId id="287" r:id="rId10"/>
    <p:sldId id="275" r:id="rId11"/>
    <p:sldId id="276" r:id="rId12"/>
    <p:sldId id="288" r:id="rId13"/>
    <p:sldId id="289" r:id="rId14"/>
    <p:sldId id="270" r:id="rId15"/>
  </p:sldIdLst>
  <p:sldSz cx="9144000" cy="5143500" type="screen16x9"/>
  <p:notesSz cx="6805613" cy="99393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6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2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3131"/>
        <p:guide pos="2144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31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  <a:pPr>
                <a:defRPr/>
              </a:pPr>
              <a:t>2025/6/12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075" y="746125"/>
            <a:ext cx="6621463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zh-CN" altLang="zh-CN"/>
              <a:t>单击此处编辑母版文本样式</a:t>
            </a:r>
          </a:p>
          <a:p>
            <a:pPr>
              <a:defRPr/>
            </a:pPr>
            <a:r>
              <a:rPr lang="zh-CN" altLang="zh-CN"/>
              <a:t>第二级</a:t>
            </a:r>
          </a:p>
          <a:p>
            <a:pPr>
              <a:defRPr/>
            </a:pPr>
            <a:r>
              <a:rPr lang="zh-CN" altLang="zh-CN"/>
              <a:t>第三级</a:t>
            </a:r>
          </a:p>
          <a:p>
            <a:pPr>
              <a:defRPr/>
            </a:pPr>
            <a:r>
              <a:rPr lang="zh-CN" altLang="zh-CN"/>
              <a:t>第四级</a:t>
            </a:r>
          </a:p>
          <a:p>
            <a:pPr>
              <a:defRPr/>
            </a:pPr>
            <a:r>
              <a:rPr lang="zh-CN" altLang="zh-CN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409377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5FFC-A74D-403C-A3F4-3C5F218C0755}" type="datetime1">
              <a:rPr lang="zh-CN" altLang="en-US"/>
              <a:pPr>
                <a:defRPr/>
              </a:pPr>
              <a:t>2025/6/12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34B7-97CB-495B-B33E-BE6245FEFC5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66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16078-8723-4BA4-AB34-67C3F33DE504}" type="datetime1">
              <a:rPr lang="zh-CN" altLang="en-US"/>
              <a:pPr>
                <a:defRPr/>
              </a:pPr>
              <a:t>2025/6/12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C1F8E-5AF5-4174-BDE6-801969646E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221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643CD-FA95-42C4-BF1B-00A5C552F725}" type="datetime1">
              <a:rPr lang="zh-CN" altLang="en-US"/>
              <a:pPr>
                <a:defRPr/>
              </a:pPr>
              <a:t>2025/6/12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4848-0780-4187-BFEF-24B331D474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913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6F08-99FD-4DA6-BE0F-84BCC2ACBDAC}" type="datetime1">
              <a:rPr lang="zh-CN" altLang="en-US"/>
              <a:pPr>
                <a:defRPr/>
              </a:pPr>
              <a:t>2025/6/12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4A4D9-D5B6-44B0-B498-E33591AD8A3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302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B00FE-465F-4BA5-9682-720D2A32B883}" type="datetime1">
              <a:rPr lang="zh-CN" altLang="en-US"/>
              <a:pPr>
                <a:defRPr/>
              </a:pPr>
              <a:t>2025/6/12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9CE6-1885-4F06-8591-75AA3C761E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858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F802F-DFDA-49F4-BE9A-6363E11EA08B}" type="datetime1">
              <a:rPr lang="zh-CN" altLang="en-US"/>
              <a:pPr>
                <a:defRPr/>
              </a:pPr>
              <a:t>2025/6/12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E3B2C-E81B-4B91-A712-07BE076C369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278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13F7D-F170-46BD-8F15-CDAE77A14D0E}" type="datetime1">
              <a:rPr lang="zh-CN" altLang="en-US"/>
              <a:pPr>
                <a:defRPr/>
              </a:pPr>
              <a:t>2025/6/12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9FC66-8478-41B4-A936-318CE26920C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156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FDE93-C9F7-4EB3-8361-64630CB77026}" type="datetime1">
              <a:rPr lang="zh-CN" altLang="en-US"/>
              <a:pPr>
                <a:defRPr/>
              </a:pPr>
              <a:t>2025/6/12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ED8A5-0DA4-40B8-8908-C78890782FD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066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766A0-C775-432B-ADDD-2FAD2AE1ABFD}" type="datetime1">
              <a:rPr lang="zh-CN" altLang="en-US"/>
              <a:pPr>
                <a:defRPr/>
              </a:pPr>
              <a:t>2025/6/12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5492F-123E-49F6-B7D3-AFB4460B29C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181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270F-4F41-4A39-86A6-6EA0DF649CAF}" type="datetime1">
              <a:rPr lang="zh-CN" altLang="en-US"/>
              <a:pPr>
                <a:defRPr/>
              </a:pPr>
              <a:t>2025/6/12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E9A63-AD1E-42BF-841B-35DB72F3AE7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459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E2B6-1597-48C3-82AC-6A0A43D2AD39}" type="datetime1">
              <a:rPr lang="zh-CN" altLang="en-US"/>
              <a:pPr>
                <a:defRPr/>
              </a:pPr>
              <a:t>2025/6/12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11D22-69E0-46EE-BC7C-A2AB6F84B42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469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itchFamily="34" charset="-122"/>
              </a:defRPr>
            </a:lvl1pPr>
          </a:lstStyle>
          <a:p>
            <a:pPr>
              <a:defRPr/>
            </a:pPr>
            <a:fld id="{1CD75141-E5B2-4205-A0DB-6F5F5B93ACE2}" type="datetime1">
              <a:rPr lang="zh-CN" altLang="en-US"/>
              <a:pPr>
                <a:defRPr/>
              </a:pPr>
              <a:t>2025/6/12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fld id="{FFFE5A4E-493D-4887-A622-D971A743CB5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itchFamily="34" charset="-122"/>
          <a:ea typeface="微软雅黑" pitchFamily="34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itchFamily="34" charset="-122"/>
          <a:ea typeface="微软雅黑" pitchFamily="34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itchFamily="34" charset="-122"/>
          <a:ea typeface="微软雅黑" pitchFamily="34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itchFamily="34" charset="-122"/>
          <a:ea typeface="微软雅黑" pitchFamily="34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itchFamily="34" charset="-122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3F3F3F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9.png"/><Relationship Id="rId7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17.png"/><Relationship Id="rId10" Type="http://schemas.openxmlformats.org/officeDocument/2006/relationships/image" Target="../media/image29.jpe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person.niu.edu.tw/var/file/2/1002/img/154/208552736.doc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hyperlink" Target="https://academic.niu.edu.tw/var/file/3/1003/img/84/138738568.do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cademic.niu.edu.tw/var/file/3/1003/img/84/663120642.doc" TargetMode="External"/><Relationship Id="rId5" Type="http://schemas.openxmlformats.org/officeDocument/2006/relationships/hyperlink" Target="https://academic.niu.edu.tw/var/file/3/1003/img/84/643410693.doc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hyperlink" Target="https://www.mac.gov.tw/cp.aspx?n=015A70099E11C8A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oca.gov.tw/sp-abre-sform-1.htm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hyperlink" Target="https://www.boca.gov.tw/cp-92-246-b7290-1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hyperlink" Target="https://www.mof.gov.tw/singlehtml/384fb3077bb349ea973e7fc6f13b6974?cntId=3d86e4fda810447ebad2ada6f8e80fe8#:~:text=%E8%87%BA%E5%8C%97%E9%97%9C%E8%A1%A8%E7%A4%BA%EF%BC%8C%E4%BE%9D%E6%93%9A,%E4%B8%BB%E5%8B%95%E5%90%91%E6%B5%B7%E9%97%9C%E7%94%B3%E5%A0%B1%E3%80%8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39845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>
            <a:grpSpLocks/>
          </p:cNvGrpSpPr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>
            <a:grpSpLocks/>
          </p:cNvGrpSpPr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>
              <a:grpSpLocks/>
            </p:cNvGrpSpPr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>
              <a:grpSpLocks/>
            </p:cNvGrpSpPr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33338" y="1851025"/>
            <a:ext cx="5291138" cy="1015013"/>
          </a:xfrm>
        </p:spPr>
        <p:txBody>
          <a:bodyPr/>
          <a:lstStyle/>
          <a:p>
            <a:pPr marL="0" indent="0" eaLnBrk="1" hangingPunct="1"/>
            <a:r>
              <a:rPr lang="en-US" altLang="zh-TW" dirty="0">
                <a:solidFill>
                  <a:srgbClr val="0C6A8A"/>
                </a:solidFill>
                <a:sym typeface="微软雅黑" panose="020B0503020204020204" pitchFamily="34" charset="-122"/>
              </a:rPr>
              <a:t>2025</a:t>
            </a:r>
            <a:r>
              <a:rPr lang="zh-TW" altLang="en-US" dirty="0">
                <a:solidFill>
                  <a:srgbClr val="0C6A8A"/>
                </a:solidFill>
                <a:sym typeface="微软雅黑" panose="020B0503020204020204" pitchFamily="34" charset="-122"/>
              </a:rPr>
              <a:t>秋季班</a:t>
            </a:r>
            <a:br>
              <a:rPr lang="en-US" altLang="zh-TW" dirty="0">
                <a:solidFill>
                  <a:srgbClr val="0C6A8A"/>
                </a:solidFill>
                <a:sym typeface="微软雅黑" panose="020B0503020204020204" pitchFamily="34" charset="-122"/>
              </a:rPr>
            </a:br>
            <a:r>
              <a:rPr lang="zh-TW" altLang="en-US" dirty="0">
                <a:sym typeface="微软雅黑" panose="020B0503020204020204" pitchFamily="34" charset="-122"/>
              </a:rPr>
              <a:t>海外研修行前說明會</a:t>
            </a:r>
            <a:endParaRPr lang="zh-CN" altLang="en-US" dirty="0"/>
          </a:p>
        </p:txBody>
      </p:sp>
      <p:sp>
        <p:nvSpPr>
          <p:cNvPr id="3101" name="矩形 5"/>
          <p:cNvSpPr>
            <a:spLocks noChangeArrowheads="1"/>
          </p:cNvSpPr>
          <p:nvPr/>
        </p:nvSpPr>
        <p:spPr bwMode="auto">
          <a:xfrm>
            <a:off x="3760215" y="4363217"/>
            <a:ext cx="18343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olidFill>
                  <a:srgbClr val="FFFFFF"/>
                </a:solidFill>
                <a:latin typeface="+mn-ea"/>
                <a:ea typeface="+mn-ea"/>
                <a:sym typeface="微软雅黑" panose="020B0503020204020204" pitchFamily="34" charset="-122"/>
              </a:rPr>
              <a:t>國際事務處</a:t>
            </a:r>
            <a:endParaRPr lang="en-US" altLang="zh-TW" sz="1800" dirty="0">
              <a:solidFill>
                <a:srgbClr val="FFFFFF"/>
              </a:solidFill>
              <a:latin typeface="+mn-ea"/>
              <a:ea typeface="+mn-ea"/>
              <a:sym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200" dirty="0">
                <a:solidFill>
                  <a:srgbClr val="FFFFFF"/>
                </a:solidFill>
                <a:latin typeface="+mn-ea"/>
                <a:ea typeface="+mn-ea"/>
                <a:sym typeface="微软雅黑" panose="020B0503020204020204" pitchFamily="34" charset="-122"/>
              </a:rPr>
              <a:t>2025.06.11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7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8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333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3334" name="Group 9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333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333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333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333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333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334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3320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1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33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4" name="Group 24"/>
          <p:cNvGrpSpPr>
            <a:grpSpLocks/>
          </p:cNvGrpSpPr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3331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332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TW" altLang="en-US" sz="2000" dirty="0">
                <a:solidFill>
                  <a:schemeClr val="bg1"/>
                </a:solidFill>
              </a:rPr>
              <a:t>４ 返國之後－赴境外研修獎補助</a:t>
            </a:r>
            <a:endParaRPr lang="zh-CN" altLang="zh-CN" sz="2000" dirty="0">
              <a:solidFill>
                <a:schemeClr val="bg1"/>
              </a:solidFill>
            </a:endParaRPr>
          </a:p>
        </p:txBody>
      </p:sp>
      <p:sp>
        <p:nvSpPr>
          <p:cNvPr id="13327" name="矩形 3"/>
          <p:cNvSpPr>
            <a:spLocks noChangeArrowheads="1"/>
          </p:cNvSpPr>
          <p:nvPr/>
        </p:nvSpPr>
        <p:spPr bwMode="auto">
          <a:xfrm>
            <a:off x="555625" y="1131888"/>
            <a:ext cx="3933825" cy="1584325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  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登機證（含去、回程）</a:t>
            </a:r>
            <a:endParaRPr lang="en-US" altLang="zh-CN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3328" name="矩形 5"/>
          <p:cNvSpPr>
            <a:spLocks noChangeArrowheads="1"/>
          </p:cNvSpPr>
          <p:nvPr/>
        </p:nvSpPr>
        <p:spPr bwMode="auto">
          <a:xfrm>
            <a:off x="4587875" y="1131888"/>
            <a:ext cx="3914775" cy="15843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(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備查用</a:t>
            </a:r>
            <a: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)</a:t>
            </a:r>
            <a:r>
              <a:rPr lang="zh-CN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 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出入境證明</a:t>
            </a:r>
            <a:endParaRPr lang="en-US" altLang="zh-CN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3329" name="矩形 7"/>
          <p:cNvSpPr>
            <a:spLocks noChangeArrowheads="1"/>
          </p:cNvSpPr>
          <p:nvPr/>
        </p:nvSpPr>
        <p:spPr bwMode="auto">
          <a:xfrm>
            <a:off x="539750" y="2795588"/>
            <a:ext cx="3949700" cy="15113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  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電子機票</a:t>
            </a:r>
            <a:endParaRPr lang="en-US" altLang="zh-TW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3330" name="矩形 9"/>
          <p:cNvSpPr>
            <a:spLocks noChangeArrowheads="1"/>
          </p:cNvSpPr>
          <p:nvPr/>
        </p:nvSpPr>
        <p:spPr bwMode="auto">
          <a:xfrm>
            <a:off x="4589463" y="2795588"/>
            <a:ext cx="3895725" cy="1511300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代收轉付收據</a:t>
            </a:r>
            <a:endParaRPr lang="en-US" altLang="zh-TW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  <a:spcBef>
                <a:spcPct val="0"/>
              </a:spcBef>
              <a:buNone/>
            </a:pPr>
            <a:br>
              <a:rPr lang="en-US" altLang="zh-TW" sz="1400" dirty="0">
                <a:solidFill>
                  <a:srgbClr val="FFFF00"/>
                </a:solidFill>
                <a:sym typeface="微软雅黑" panose="020B0503020204020204" pitchFamily="34" charset="-122"/>
              </a:rPr>
            </a:br>
            <a:r>
              <a:rPr lang="zh-TW" altLang="en-US" sz="1400" dirty="0">
                <a:solidFill>
                  <a:srgbClr val="FFFF00"/>
                </a:solidFill>
                <a:sym typeface="微软雅黑" panose="020B0503020204020204" pitchFamily="34" charset="-122"/>
              </a:rPr>
              <a:t>抬頭：國立宜蘭大學</a:t>
            </a:r>
            <a:br>
              <a:rPr lang="en-US" altLang="zh-TW" sz="1400" dirty="0">
                <a:solidFill>
                  <a:srgbClr val="FFFF00"/>
                </a:solidFill>
                <a:sym typeface="微软雅黑" panose="020B0503020204020204" pitchFamily="34" charset="-122"/>
              </a:rPr>
            </a:br>
            <a:r>
              <a:rPr lang="zh-TW" altLang="en-US" sz="1400" dirty="0">
                <a:solidFill>
                  <a:srgbClr val="FFFF00"/>
                </a:solidFill>
                <a:sym typeface="微软雅黑" panose="020B0503020204020204" pitchFamily="34" charset="-122"/>
              </a:rPr>
              <a:t>統編：</a:t>
            </a:r>
            <a:r>
              <a:rPr lang="en-US" altLang="zh-TW" sz="1400" dirty="0">
                <a:solidFill>
                  <a:srgbClr val="FFFF00"/>
                </a:solidFill>
                <a:sym typeface="微软雅黑" panose="020B0503020204020204" pitchFamily="34" charset="-122"/>
              </a:rPr>
              <a:t>02415271</a:t>
            </a:r>
            <a:endParaRPr lang="en-US" altLang="zh-CN" sz="1400" dirty="0">
              <a:solidFill>
                <a:srgbClr val="FFFF00"/>
              </a:solidFill>
              <a:sym typeface="微软雅黑" panose="020B0503020204020204" pitchFamily="34" charset="-122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  <p:pic>
        <p:nvPicPr>
          <p:cNvPr id="4098" name="Picture 2" descr="F:\海外研修行前說明會\2019春季班行前說明會\STH\Boarding-Pas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81" y="1563680"/>
            <a:ext cx="2515837" cy="10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海外研修行前說明會\2019春季班行前說明會\STH\出入境章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18" y="1491675"/>
            <a:ext cx="1522013" cy="11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海外研修行前說明會\2019春季班行前說明會\STH\入出國日期證明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5" y="1203507"/>
            <a:ext cx="1553653" cy="14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海外研修行前說明會\2019春季班行前說明會\STH\ETicketAir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81" y="2858899"/>
            <a:ext cx="1591512" cy="1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海外研修行前說明會\2019春季班行前說明會\STH\代收轉付收據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97" y="2885648"/>
            <a:ext cx="2051930" cy="13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D35A237-5565-4F70-867C-1BE5482A9A1A}"/>
              </a:ext>
            </a:extLst>
          </p:cNvPr>
          <p:cNvSpPr txBox="1"/>
          <p:nvPr/>
        </p:nvSpPr>
        <p:spPr>
          <a:xfrm>
            <a:off x="4503664" y="4317818"/>
            <a:ext cx="464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  <a:p>
            <a:r>
              <a:rPr lang="zh-TW" altLang="en-US" dirty="0">
                <a:solidFill>
                  <a:schemeClr val="bg1"/>
                </a:solidFill>
                <a:sym typeface="微软雅黑" panose="020B0503020204020204" pitchFamily="34" charset="-122"/>
              </a:rPr>
              <a:t> </a:t>
            </a:r>
            <a:r>
              <a:rPr lang="zh-TW" altLang="en-US" b="1" dirty="0">
                <a:solidFill>
                  <a:schemeClr val="bg1"/>
                </a:solidFill>
                <a:sym typeface="微软雅黑" panose="020B0503020204020204" pitchFamily="34" charset="-122"/>
              </a:rPr>
              <a:t>無法取得代收轉付收據時：</a:t>
            </a:r>
            <a:r>
              <a:rPr lang="zh-TW" altLang="en-US" b="1" dirty="0">
                <a:solidFill>
                  <a:schemeClr val="bg1"/>
                </a:solidFill>
              </a:rPr>
              <a:t>訂票與付款證明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4362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4363" name="Group 9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4364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5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6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7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8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9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0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1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2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3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434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8" name="Group 24"/>
          <p:cNvGrpSpPr>
            <a:grpSpLocks/>
          </p:cNvGrpSpPr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436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TW" altLang="en-US" sz="2000" dirty="0">
                <a:solidFill>
                  <a:schemeClr val="bg1"/>
                </a:solidFill>
              </a:rPr>
              <a:t>４ 返國之後－赴境外研修獎補助</a:t>
            </a:r>
            <a:endParaRPr lang="zh-CN" altLang="zh-CN" dirty="0"/>
          </a:p>
        </p:txBody>
      </p:sp>
      <p:sp>
        <p:nvSpPr>
          <p:cNvPr id="14351" name="椭圆 8"/>
          <p:cNvSpPr>
            <a:spLocks noChangeArrowheads="1"/>
          </p:cNvSpPr>
          <p:nvPr/>
        </p:nvSpPr>
        <p:spPr bwMode="auto">
          <a:xfrm>
            <a:off x="1471613" y="1412875"/>
            <a:ext cx="1371600" cy="2743200"/>
          </a:xfrm>
          <a:custGeom>
            <a:avLst/>
            <a:gdLst>
              <a:gd name="T0" fmla="*/ 0 w 1698171"/>
              <a:gd name="T1" fmla="*/ 0 h 3396342"/>
              <a:gd name="T2" fmla="*/ 1107831 w 1698171"/>
              <a:gd name="T3" fmla="*/ 1107831 h 3396342"/>
              <a:gd name="T4" fmla="*/ 0 w 1698171"/>
              <a:gd name="T5" fmla="*/ 2215662 h 3396342"/>
              <a:gd name="T6" fmla="*/ 0 60000 65536"/>
              <a:gd name="T7" fmla="*/ 0 60000 65536"/>
              <a:gd name="T8" fmla="*/ 0 60000 65536"/>
              <a:gd name="T9" fmla="*/ 0 w 1698171"/>
              <a:gd name="T10" fmla="*/ 0 h 3396342"/>
              <a:gd name="T11" fmla="*/ 1698171 w 1698171"/>
              <a:gd name="T12" fmla="*/ 3396342 h 3396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8171" h="3396342">
                <a:moveTo>
                  <a:pt x="0" y="0"/>
                </a:moveTo>
                <a:cubicBezTo>
                  <a:pt x="937874" y="0"/>
                  <a:pt x="1698171" y="760297"/>
                  <a:pt x="1698171" y="1698171"/>
                </a:cubicBezTo>
                <a:cubicBezTo>
                  <a:pt x="1698171" y="2636045"/>
                  <a:pt x="937874" y="3396342"/>
                  <a:pt x="0" y="3396342"/>
                </a:cubicBezTo>
              </a:path>
            </a:pathLst>
          </a:custGeom>
          <a:noFill/>
          <a:ln w="25400" cap="flat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52" name="椭圆 4"/>
          <p:cNvSpPr>
            <a:spLocks noChangeArrowheads="1"/>
          </p:cNvSpPr>
          <p:nvPr/>
        </p:nvSpPr>
        <p:spPr bwMode="auto">
          <a:xfrm>
            <a:off x="1995488" y="1276350"/>
            <a:ext cx="558800" cy="558800"/>
          </a:xfrm>
          <a:prstGeom prst="ellipse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1</a:t>
            </a:r>
            <a:endParaRPr lang="zh-CN" altLang="en-US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3" name="椭圆 5"/>
          <p:cNvSpPr>
            <a:spLocks noChangeArrowheads="1"/>
          </p:cNvSpPr>
          <p:nvPr/>
        </p:nvSpPr>
        <p:spPr bwMode="auto">
          <a:xfrm>
            <a:off x="2476500" y="2063750"/>
            <a:ext cx="560388" cy="560388"/>
          </a:xfrm>
          <a:prstGeom prst="ellipse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2</a:t>
            </a:r>
            <a:endParaRPr lang="zh-CN" altLang="en-US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4" name="椭圆 6"/>
          <p:cNvSpPr>
            <a:spLocks noChangeArrowheads="1"/>
          </p:cNvSpPr>
          <p:nvPr/>
        </p:nvSpPr>
        <p:spPr bwMode="auto">
          <a:xfrm>
            <a:off x="2476500" y="2854325"/>
            <a:ext cx="560388" cy="558800"/>
          </a:xfrm>
          <a:prstGeom prst="ellipse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3</a:t>
            </a:r>
            <a:endParaRPr lang="zh-CN" altLang="en-US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5" name="椭圆 7"/>
          <p:cNvSpPr>
            <a:spLocks noChangeArrowheads="1"/>
          </p:cNvSpPr>
          <p:nvPr/>
        </p:nvSpPr>
        <p:spPr bwMode="auto">
          <a:xfrm>
            <a:off x="2060575" y="3641725"/>
            <a:ext cx="558800" cy="560388"/>
          </a:xfrm>
          <a:prstGeom prst="ellipse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4</a:t>
            </a:r>
            <a:endParaRPr lang="zh-CN" altLang="en-US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6" name="矩形 8"/>
          <p:cNvSpPr>
            <a:spLocks noChangeArrowheads="1"/>
          </p:cNvSpPr>
          <p:nvPr/>
        </p:nvSpPr>
        <p:spPr bwMode="auto">
          <a:xfrm>
            <a:off x="2805113" y="1279525"/>
            <a:ext cx="4319587" cy="48260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填寫「國外出差旅費報告表」</a:t>
            </a:r>
            <a:endParaRPr lang="en-US" altLang="zh-CN" sz="1600" dirty="0">
              <a:solidFill>
                <a:srgbClr val="FF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7" name="矩形 9"/>
          <p:cNvSpPr>
            <a:spLocks noChangeArrowheads="1"/>
          </p:cNvSpPr>
          <p:nvPr/>
        </p:nvSpPr>
        <p:spPr bwMode="auto">
          <a:xfrm>
            <a:off x="3203575" y="2087563"/>
            <a:ext cx="4321175" cy="628197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檢附核銷資料　</a:t>
            </a:r>
            <a:b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</a:br>
            <a:r>
              <a:rPr lang="zh-TW" altLang="en-US" sz="900" dirty="0">
                <a:solidFill>
                  <a:schemeClr val="bg1"/>
                </a:solidFill>
                <a:sym typeface="微软雅黑" panose="020B0503020204020204" pitchFamily="34" charset="-122"/>
              </a:rPr>
              <a:t>若搭乘非本國航空，須另檢附</a:t>
            </a:r>
            <a:r>
              <a:rPr lang="zh-TW" altLang="en-US" sz="900" b="1" dirty="0">
                <a:solidFill>
                  <a:schemeClr val="bg1"/>
                </a:solidFill>
                <a:sym typeface="微软雅黑" panose="020B0503020204020204" pitchFamily="34" charset="-122"/>
              </a:rPr>
              <a:t>「</a:t>
            </a:r>
            <a:r>
              <a:rPr lang="zh-TW" altLang="en-US" sz="900" b="1" dirty="0">
                <a:solidFill>
                  <a:schemeClr val="bg1"/>
                </a:solidFill>
                <a:sym typeface="微软雅黑" panose="020B0503020204020204" pitchFamily="34" charset="-122"/>
                <a:hlinkClick r:id="rId5"/>
              </a:rPr>
              <a:t>因公出國人員搭乘外國籍航空公司班機申請書</a:t>
            </a:r>
            <a:r>
              <a:rPr lang="zh-TW" altLang="en-US" sz="900" b="1" dirty="0">
                <a:solidFill>
                  <a:schemeClr val="bg1"/>
                </a:solidFill>
                <a:sym typeface="微软雅黑" panose="020B0503020204020204" pitchFamily="34" charset="-122"/>
              </a:rPr>
              <a:t>」</a:t>
            </a:r>
            <a:endParaRPr lang="en-US" altLang="zh-CN" sz="900" b="1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8" name="矩形 10"/>
          <p:cNvSpPr>
            <a:spLocks noChangeArrowheads="1"/>
          </p:cNvSpPr>
          <p:nvPr/>
        </p:nvSpPr>
        <p:spPr bwMode="auto">
          <a:xfrm>
            <a:off x="3203575" y="2897188"/>
            <a:ext cx="4608649" cy="48418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心得報告（內容格式請詳國際處通知，至少</a:t>
            </a:r>
            <a: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3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頁）</a:t>
            </a:r>
            <a:endParaRPr lang="en-US" altLang="zh-TW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9" name="矩形 11"/>
          <p:cNvSpPr>
            <a:spLocks noChangeArrowheads="1"/>
          </p:cNvSpPr>
          <p:nvPr/>
        </p:nvSpPr>
        <p:spPr bwMode="auto">
          <a:xfrm>
            <a:off x="2828925" y="3706813"/>
            <a:ext cx="4321175" cy="482600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繳交心得報告電子檔，並配合參與分享會</a:t>
            </a:r>
            <a:endParaRPr lang="en-US" altLang="zh-CN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132372" y="474186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6626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8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26697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8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30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1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32" name="Group 10"/>
          <p:cNvGrpSpPr>
            <a:grpSpLocks/>
          </p:cNvGrpSpPr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26685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6686" name="Group 12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26687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88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89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90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91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92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3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4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5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6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6634" name="Group 24"/>
          <p:cNvGrpSpPr>
            <a:grpSpLocks/>
          </p:cNvGrpSpPr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26673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4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5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7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8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9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0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1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2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3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4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5" name="Group 37"/>
          <p:cNvGrpSpPr>
            <a:grpSpLocks/>
          </p:cNvGrpSpPr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26654" name="Group 38"/>
            <p:cNvGrpSpPr>
              <a:grpSpLocks/>
            </p:cNvGrpSpPr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26670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71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2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55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7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8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9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0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661" name="Group 48"/>
            <p:cNvGrpSpPr>
              <a:grpSpLocks/>
            </p:cNvGrpSpPr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26664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5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6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7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68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69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62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3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33339" y="1851025"/>
            <a:ext cx="5254517" cy="777875"/>
          </a:xfrm>
        </p:spPr>
        <p:txBody>
          <a:bodyPr/>
          <a:lstStyle/>
          <a:p>
            <a:pPr marL="0" indent="0" eaLnBrk="1" hangingPunct="1"/>
            <a:r>
              <a:rPr lang="en-US" altLang="zh-TW" dirty="0">
                <a:sym typeface="微软雅黑" panose="020B0503020204020204" pitchFamily="34" charset="-122"/>
              </a:rPr>
              <a:t>Q&amp;A (</a:t>
            </a:r>
            <a:r>
              <a:rPr lang="zh-TW" altLang="en-US" dirty="0">
                <a:sym typeface="微软雅黑" panose="020B0503020204020204" pitchFamily="34" charset="-122"/>
              </a:rPr>
              <a:t>認識同行者加群組</a:t>
            </a:r>
            <a:r>
              <a:rPr lang="en-US" altLang="zh-TW" dirty="0">
                <a:sym typeface="微软雅黑" panose="020B0503020204020204" pitchFamily="34" charset="-122"/>
              </a:rPr>
              <a:t>)</a:t>
            </a:r>
            <a:endParaRPr lang="zh-CN" altLang="zh-CN" dirty="0">
              <a:sym typeface="微软雅黑" panose="020B0503020204020204" pitchFamily="34" charset="-122"/>
            </a:endParaRPr>
          </a:p>
        </p:txBody>
      </p:sp>
      <p:pic>
        <p:nvPicPr>
          <p:cNvPr id="77" name="圖片 7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1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132372" y="474186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6626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8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26697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8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30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1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32" name="Group 10"/>
          <p:cNvGrpSpPr>
            <a:grpSpLocks/>
          </p:cNvGrpSpPr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26685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6686" name="Group 12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26687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88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89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90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91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92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3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4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5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6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6634" name="Group 24"/>
          <p:cNvGrpSpPr>
            <a:grpSpLocks/>
          </p:cNvGrpSpPr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26673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4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5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7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8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9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0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1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2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3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4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5" name="Group 37"/>
          <p:cNvGrpSpPr>
            <a:grpSpLocks/>
          </p:cNvGrpSpPr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26654" name="Group 38"/>
            <p:cNvGrpSpPr>
              <a:grpSpLocks/>
            </p:cNvGrpSpPr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26670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71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2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55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7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8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9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0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661" name="Group 48"/>
            <p:cNvGrpSpPr>
              <a:grpSpLocks/>
            </p:cNvGrpSpPr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26664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5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6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7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68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69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62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3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33338" y="1851025"/>
            <a:ext cx="4605338" cy="924042"/>
          </a:xfrm>
        </p:spPr>
        <p:txBody>
          <a:bodyPr/>
          <a:lstStyle/>
          <a:p>
            <a:pPr marL="0" indent="0" eaLnBrk="1" hangingPunct="1"/>
            <a:r>
              <a:rPr lang="zh-TW" altLang="en-US" dirty="0">
                <a:solidFill>
                  <a:srgbClr val="0C6A8A"/>
                </a:solidFill>
                <a:sym typeface="微软雅黑" panose="020B0503020204020204" pitchFamily="34" charset="-122"/>
              </a:rPr>
              <a:t>互相扶持、注意安全</a:t>
            </a:r>
            <a:r>
              <a:rPr lang="en-US" altLang="zh-TW" dirty="0">
                <a:solidFill>
                  <a:srgbClr val="0C6A8A"/>
                </a:solidFill>
                <a:sym typeface="微软雅黑" panose="020B0503020204020204" pitchFamily="34" charset="-122"/>
              </a:rPr>
              <a:t>!</a:t>
            </a:r>
            <a:br>
              <a:rPr lang="en-US" altLang="zh-TW" dirty="0">
                <a:solidFill>
                  <a:srgbClr val="0C6A8A"/>
                </a:solidFill>
                <a:sym typeface="微软雅黑" panose="020B0503020204020204" pitchFamily="34" charset="-122"/>
              </a:rPr>
            </a:br>
            <a:r>
              <a:rPr lang="zh-TW" altLang="en-US" dirty="0">
                <a:sym typeface="微软雅黑" panose="020B0503020204020204" pitchFamily="34" charset="-122"/>
              </a:rPr>
              <a:t>拓展國際視野，趁現在</a:t>
            </a:r>
            <a:r>
              <a:rPr lang="en-US" altLang="zh-TW" dirty="0">
                <a:sym typeface="微软雅黑" panose="020B0503020204020204" pitchFamily="34" charset="-122"/>
              </a:rPr>
              <a:t>!</a:t>
            </a:r>
            <a:endParaRPr lang="zh-CN" altLang="zh-CN" dirty="0">
              <a:sym typeface="微软雅黑" panose="020B0503020204020204" pitchFamily="34" charset="-122"/>
            </a:endParaRPr>
          </a:p>
        </p:txBody>
      </p:sp>
      <p:pic>
        <p:nvPicPr>
          <p:cNvPr id="77" name="圖片 7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51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132372" y="474186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6626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8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26697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8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30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1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32" name="Group 10"/>
          <p:cNvGrpSpPr>
            <a:grpSpLocks/>
          </p:cNvGrpSpPr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26685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6686" name="Group 12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26687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88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89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90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91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92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3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4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5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6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6634" name="Group 24"/>
          <p:cNvGrpSpPr>
            <a:grpSpLocks/>
          </p:cNvGrpSpPr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26673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4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5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7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8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9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0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1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2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3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4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5" name="Group 37"/>
          <p:cNvGrpSpPr>
            <a:grpSpLocks/>
          </p:cNvGrpSpPr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26654" name="Group 38"/>
            <p:cNvGrpSpPr>
              <a:grpSpLocks/>
            </p:cNvGrpSpPr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26670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71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2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55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7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8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9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0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661" name="Group 48"/>
            <p:cNvGrpSpPr>
              <a:grpSpLocks/>
            </p:cNvGrpSpPr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26664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5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6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7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68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69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62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3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33338" y="1851025"/>
            <a:ext cx="4605338" cy="777875"/>
          </a:xfrm>
        </p:spPr>
        <p:txBody>
          <a:bodyPr/>
          <a:lstStyle/>
          <a:p>
            <a:pPr marL="0" indent="0" eaLnBrk="1" hangingPunct="1"/>
            <a:r>
              <a:rPr lang="zh-CN" altLang="zh-CN" dirty="0">
                <a:sym typeface="微软雅黑" panose="020B0503020204020204" pitchFamily="34" charset="-122"/>
              </a:rPr>
              <a:t>感谢</a:t>
            </a:r>
            <a:r>
              <a:rPr lang="zh-TW" altLang="en-US" dirty="0">
                <a:sym typeface="微软雅黑" panose="020B0503020204020204" pitchFamily="34" charset="-122"/>
              </a:rPr>
              <a:t>聆聽</a:t>
            </a:r>
            <a:endParaRPr lang="zh-CN" altLang="zh-CN" dirty="0">
              <a:sym typeface="微软雅黑" panose="020B0503020204020204" pitchFamily="34" charset="-122"/>
            </a:endParaRPr>
          </a:p>
        </p:txBody>
      </p:sp>
      <p:sp>
        <p:nvSpPr>
          <p:cNvPr id="26652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544763"/>
            <a:ext cx="3386137" cy="458787"/>
          </a:xfrm>
        </p:spPr>
        <p:txBody>
          <a:bodyPr/>
          <a:lstStyle/>
          <a:p>
            <a:pPr eaLnBrk="1" hangingPunct="1"/>
            <a:r>
              <a:rPr lang="en-US" altLang="zh-CN" dirty="0"/>
              <a:t>THANKS</a:t>
            </a:r>
            <a:endParaRPr lang="zh-CN" altLang="en-US" dirty="0"/>
          </a:p>
        </p:txBody>
      </p:sp>
      <p:pic>
        <p:nvPicPr>
          <p:cNvPr id="77" name="圖片 7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  <p:sp>
        <p:nvSpPr>
          <p:cNvPr id="78" name="矩形 5"/>
          <p:cNvSpPr>
            <a:spLocks noChangeArrowheads="1"/>
          </p:cNvSpPr>
          <p:nvPr/>
        </p:nvSpPr>
        <p:spPr bwMode="auto">
          <a:xfrm>
            <a:off x="3760215" y="4363217"/>
            <a:ext cx="18343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olidFill>
                  <a:srgbClr val="FFFFFF"/>
                </a:solidFill>
                <a:latin typeface="+mn-ea"/>
                <a:ea typeface="+mn-ea"/>
                <a:sym typeface="微软雅黑" panose="020B0503020204020204" pitchFamily="34" charset="-122"/>
              </a:rPr>
              <a:t>國際事務處</a:t>
            </a:r>
            <a:endParaRPr lang="en-US" altLang="zh-TW" sz="1800" dirty="0">
              <a:solidFill>
                <a:srgbClr val="FFFFFF"/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5149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5150" name="Group 9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5151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3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4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5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6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7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8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0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>
            <a:grpSpLocks/>
          </p:cNvGrpSpPr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TW" altLang="en-US" sz="2000" dirty="0">
                <a:solidFill>
                  <a:schemeClr val="bg1"/>
                </a:solidFill>
              </a:rPr>
              <a:t>目　錄</a:t>
            </a:r>
            <a:endParaRPr lang="zh-CN" altLang="zh-CN" sz="2000" dirty="0">
              <a:solidFill>
                <a:schemeClr val="bg1"/>
              </a:solidFill>
            </a:endParaRPr>
          </a:p>
        </p:txBody>
      </p:sp>
      <p:sp>
        <p:nvSpPr>
          <p:cNvPr id="5135" name="矩形 6"/>
          <p:cNvSpPr>
            <a:spLocks noChangeArrowheads="1"/>
          </p:cNvSpPr>
          <p:nvPr/>
        </p:nvSpPr>
        <p:spPr bwMode="auto">
          <a:xfrm>
            <a:off x="2890838" y="1308100"/>
            <a:ext cx="3384550" cy="46037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olidFill>
                  <a:srgbClr val="FFFFFF"/>
                </a:solidFill>
                <a:sym typeface="微软雅黑" panose="020B0503020204020204" pitchFamily="34" charset="-122"/>
              </a:rPr>
              <a:t>愛的叮嚀與勉勵</a:t>
            </a:r>
            <a:endParaRPr lang="zh-CN" altLang="en-US" sz="1800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5136" name="矩形 7"/>
          <p:cNvSpPr>
            <a:spLocks noChangeArrowheads="1"/>
          </p:cNvSpPr>
          <p:nvPr/>
        </p:nvSpPr>
        <p:spPr bwMode="auto">
          <a:xfrm>
            <a:off x="2459038" y="1243013"/>
            <a:ext cx="431800" cy="590550"/>
          </a:xfrm>
          <a:custGeom>
            <a:avLst/>
            <a:gdLst>
              <a:gd name="T0" fmla="*/ 0 w 432048"/>
              <a:gd name="T1" fmla="*/ 0 h 591294"/>
              <a:gd name="T2" fmla="*/ 215776 w 432048"/>
              <a:gd name="T3" fmla="*/ 0 h 591294"/>
              <a:gd name="T4" fmla="*/ 431552 w 432048"/>
              <a:gd name="T5" fmla="*/ 64938 h 591294"/>
              <a:gd name="T6" fmla="*/ 431552 w 432048"/>
              <a:gd name="T7" fmla="*/ 524869 h 591294"/>
              <a:gd name="T8" fmla="*/ 215776 w 432048"/>
              <a:gd name="T9" fmla="*/ 589807 h 591294"/>
              <a:gd name="T10" fmla="*/ 0 w 432048"/>
              <a:gd name="T11" fmla="*/ 589807 h 591294"/>
              <a:gd name="T12" fmla="*/ 0 w 432048"/>
              <a:gd name="T13" fmla="*/ 0 h 59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2048"/>
              <a:gd name="T22" fmla="*/ 0 h 591294"/>
              <a:gd name="T23" fmla="*/ 432048 w 432048"/>
              <a:gd name="T24" fmla="*/ 591294 h 59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2048" h="591294">
                <a:moveTo>
                  <a:pt x="0" y="0"/>
                </a:moveTo>
                <a:lnTo>
                  <a:pt x="216024" y="0"/>
                </a:lnTo>
                <a:lnTo>
                  <a:pt x="432048" y="65102"/>
                </a:lnTo>
                <a:lnTo>
                  <a:pt x="432048" y="526192"/>
                </a:lnTo>
                <a:lnTo>
                  <a:pt x="216024" y="591294"/>
                </a:lnTo>
                <a:lnTo>
                  <a:pt x="0" y="591294"/>
                </a:lnTo>
                <a:lnTo>
                  <a:pt x="0" y="0"/>
                </a:lnTo>
                <a:close/>
              </a:path>
            </a:pathLst>
          </a:cu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7" name="矩形 2"/>
          <p:cNvSpPr>
            <a:spLocks noChangeArrowheads="1"/>
          </p:cNvSpPr>
          <p:nvPr/>
        </p:nvSpPr>
        <p:spPr bwMode="auto">
          <a:xfrm>
            <a:off x="1954213" y="1243013"/>
            <a:ext cx="720725" cy="5905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8" name="矩形 12"/>
          <p:cNvSpPr>
            <a:spLocks noChangeArrowheads="1"/>
          </p:cNvSpPr>
          <p:nvPr/>
        </p:nvSpPr>
        <p:spPr bwMode="auto">
          <a:xfrm flipH="1">
            <a:off x="2865438" y="2025650"/>
            <a:ext cx="3362325" cy="461963"/>
          </a:xfrm>
          <a:prstGeom prst="rect">
            <a:avLst/>
          </a:prstGeom>
          <a:solidFill>
            <a:srgbClr val="06608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1800" dirty="0">
                <a:solidFill>
                  <a:srgbClr val="FFFFFF"/>
                </a:solidFill>
                <a:sym typeface="微软雅黑" panose="020B0503020204020204" pitchFamily="34" charset="-122"/>
              </a:rPr>
              <a:t>夢想起飛－行前準備與確認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9" name="矩形 7"/>
          <p:cNvSpPr>
            <a:spLocks noChangeArrowheads="1"/>
          </p:cNvSpPr>
          <p:nvPr/>
        </p:nvSpPr>
        <p:spPr bwMode="auto">
          <a:xfrm flipH="1">
            <a:off x="6227763" y="1962150"/>
            <a:ext cx="430212" cy="590550"/>
          </a:xfrm>
          <a:custGeom>
            <a:avLst/>
            <a:gdLst>
              <a:gd name="T0" fmla="*/ 0 w 432048"/>
              <a:gd name="T1" fmla="*/ 0 h 591294"/>
              <a:gd name="T2" fmla="*/ 214192 w 432048"/>
              <a:gd name="T3" fmla="*/ 0 h 591294"/>
              <a:gd name="T4" fmla="*/ 428384 w 432048"/>
              <a:gd name="T5" fmla="*/ 64938 h 591294"/>
              <a:gd name="T6" fmla="*/ 428384 w 432048"/>
              <a:gd name="T7" fmla="*/ 524869 h 591294"/>
              <a:gd name="T8" fmla="*/ 214192 w 432048"/>
              <a:gd name="T9" fmla="*/ 589807 h 591294"/>
              <a:gd name="T10" fmla="*/ 0 w 432048"/>
              <a:gd name="T11" fmla="*/ 589807 h 591294"/>
              <a:gd name="T12" fmla="*/ 0 w 432048"/>
              <a:gd name="T13" fmla="*/ 0 h 59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2048"/>
              <a:gd name="T22" fmla="*/ 0 h 591294"/>
              <a:gd name="T23" fmla="*/ 432048 w 432048"/>
              <a:gd name="T24" fmla="*/ 591294 h 59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2048" h="591294">
                <a:moveTo>
                  <a:pt x="0" y="0"/>
                </a:moveTo>
                <a:lnTo>
                  <a:pt x="216024" y="0"/>
                </a:lnTo>
                <a:lnTo>
                  <a:pt x="432048" y="65102"/>
                </a:lnTo>
                <a:lnTo>
                  <a:pt x="432048" y="526192"/>
                </a:lnTo>
                <a:lnTo>
                  <a:pt x="216024" y="591294"/>
                </a:lnTo>
                <a:lnTo>
                  <a:pt x="0" y="591294"/>
                </a:lnTo>
                <a:lnTo>
                  <a:pt x="0" y="0"/>
                </a:lnTo>
                <a:close/>
              </a:path>
            </a:pathLst>
          </a:custGeom>
          <a:solidFill>
            <a:srgbClr val="066080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5140" name="矩形 16"/>
          <p:cNvSpPr>
            <a:spLocks noChangeArrowheads="1"/>
          </p:cNvSpPr>
          <p:nvPr/>
        </p:nvSpPr>
        <p:spPr bwMode="auto">
          <a:xfrm flipH="1">
            <a:off x="6442075" y="1962150"/>
            <a:ext cx="715963" cy="590550"/>
          </a:xfrm>
          <a:prstGeom prst="rect">
            <a:avLst/>
          </a:prstGeom>
          <a:solidFill>
            <a:srgbClr val="06608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41" name="矩形 17"/>
          <p:cNvSpPr>
            <a:spLocks noChangeArrowheads="1"/>
          </p:cNvSpPr>
          <p:nvPr/>
        </p:nvSpPr>
        <p:spPr bwMode="auto">
          <a:xfrm>
            <a:off x="2890838" y="2743200"/>
            <a:ext cx="3384550" cy="461963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olidFill>
                  <a:srgbClr val="FFFFFF"/>
                </a:solidFill>
                <a:sym typeface="微软雅黑" panose="020B0503020204020204" pitchFamily="34" charset="-122"/>
              </a:rPr>
              <a:t>出國期間－責任與義務</a:t>
            </a:r>
            <a:endParaRPr lang="zh-CN" altLang="en-US" sz="1800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5142" name="矩形 7"/>
          <p:cNvSpPr>
            <a:spLocks noChangeArrowheads="1"/>
          </p:cNvSpPr>
          <p:nvPr/>
        </p:nvSpPr>
        <p:spPr bwMode="auto">
          <a:xfrm>
            <a:off x="2459038" y="2679700"/>
            <a:ext cx="431800" cy="590550"/>
          </a:xfrm>
          <a:custGeom>
            <a:avLst/>
            <a:gdLst>
              <a:gd name="T0" fmla="*/ 0 w 432048"/>
              <a:gd name="T1" fmla="*/ 0 h 591294"/>
              <a:gd name="T2" fmla="*/ 215776 w 432048"/>
              <a:gd name="T3" fmla="*/ 0 h 591294"/>
              <a:gd name="T4" fmla="*/ 431552 w 432048"/>
              <a:gd name="T5" fmla="*/ 64938 h 591294"/>
              <a:gd name="T6" fmla="*/ 431552 w 432048"/>
              <a:gd name="T7" fmla="*/ 524869 h 591294"/>
              <a:gd name="T8" fmla="*/ 215776 w 432048"/>
              <a:gd name="T9" fmla="*/ 589807 h 591294"/>
              <a:gd name="T10" fmla="*/ 0 w 432048"/>
              <a:gd name="T11" fmla="*/ 589807 h 591294"/>
              <a:gd name="T12" fmla="*/ 0 w 432048"/>
              <a:gd name="T13" fmla="*/ 0 h 59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2048"/>
              <a:gd name="T22" fmla="*/ 0 h 591294"/>
              <a:gd name="T23" fmla="*/ 432048 w 432048"/>
              <a:gd name="T24" fmla="*/ 591294 h 59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2048" h="591294">
                <a:moveTo>
                  <a:pt x="0" y="0"/>
                </a:moveTo>
                <a:lnTo>
                  <a:pt x="216024" y="0"/>
                </a:lnTo>
                <a:lnTo>
                  <a:pt x="432048" y="65102"/>
                </a:lnTo>
                <a:lnTo>
                  <a:pt x="432048" y="526192"/>
                </a:lnTo>
                <a:lnTo>
                  <a:pt x="216024" y="591294"/>
                </a:lnTo>
                <a:lnTo>
                  <a:pt x="0" y="591294"/>
                </a:lnTo>
                <a:lnTo>
                  <a:pt x="0" y="0"/>
                </a:lnTo>
                <a:close/>
              </a:path>
            </a:pathLst>
          </a:cu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43" name="矩形 19"/>
          <p:cNvSpPr>
            <a:spLocks noChangeArrowheads="1"/>
          </p:cNvSpPr>
          <p:nvPr/>
        </p:nvSpPr>
        <p:spPr bwMode="auto">
          <a:xfrm>
            <a:off x="1954213" y="2679700"/>
            <a:ext cx="720725" cy="5905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44" name="矩形 20"/>
          <p:cNvSpPr>
            <a:spLocks noChangeArrowheads="1"/>
          </p:cNvSpPr>
          <p:nvPr/>
        </p:nvSpPr>
        <p:spPr bwMode="auto">
          <a:xfrm flipH="1">
            <a:off x="2865438" y="3462338"/>
            <a:ext cx="3362325" cy="461962"/>
          </a:xfrm>
          <a:prstGeom prst="rect">
            <a:avLst/>
          </a:prstGeom>
          <a:solidFill>
            <a:srgbClr val="06608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olidFill>
                  <a:srgbClr val="FFFFFF"/>
                </a:solidFill>
                <a:sym typeface="微软雅黑" panose="020B0503020204020204" pitchFamily="34" charset="-122"/>
              </a:rPr>
              <a:t>返國之後－回饋與分享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45" name="矩形 7"/>
          <p:cNvSpPr>
            <a:spLocks noChangeArrowheads="1"/>
          </p:cNvSpPr>
          <p:nvPr/>
        </p:nvSpPr>
        <p:spPr bwMode="auto">
          <a:xfrm flipH="1">
            <a:off x="6227763" y="3397250"/>
            <a:ext cx="430212" cy="592138"/>
          </a:xfrm>
          <a:custGeom>
            <a:avLst/>
            <a:gdLst>
              <a:gd name="T0" fmla="*/ 0 w 432048"/>
              <a:gd name="T1" fmla="*/ 0 h 591294"/>
              <a:gd name="T2" fmla="*/ 214192 w 432048"/>
              <a:gd name="T3" fmla="*/ 0 h 591294"/>
              <a:gd name="T4" fmla="*/ 428384 w 432048"/>
              <a:gd name="T5" fmla="*/ 65288 h 591294"/>
              <a:gd name="T6" fmla="*/ 428384 w 432048"/>
              <a:gd name="T7" fmla="*/ 527695 h 591294"/>
              <a:gd name="T8" fmla="*/ 214192 w 432048"/>
              <a:gd name="T9" fmla="*/ 592983 h 591294"/>
              <a:gd name="T10" fmla="*/ 0 w 432048"/>
              <a:gd name="T11" fmla="*/ 592983 h 591294"/>
              <a:gd name="T12" fmla="*/ 0 w 432048"/>
              <a:gd name="T13" fmla="*/ 0 h 59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2048"/>
              <a:gd name="T22" fmla="*/ 0 h 591294"/>
              <a:gd name="T23" fmla="*/ 432048 w 432048"/>
              <a:gd name="T24" fmla="*/ 591294 h 59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2048" h="591294">
                <a:moveTo>
                  <a:pt x="0" y="0"/>
                </a:moveTo>
                <a:lnTo>
                  <a:pt x="216024" y="0"/>
                </a:lnTo>
                <a:lnTo>
                  <a:pt x="432048" y="65102"/>
                </a:lnTo>
                <a:lnTo>
                  <a:pt x="432048" y="526192"/>
                </a:lnTo>
                <a:lnTo>
                  <a:pt x="216024" y="591294"/>
                </a:lnTo>
                <a:lnTo>
                  <a:pt x="0" y="591294"/>
                </a:lnTo>
                <a:lnTo>
                  <a:pt x="0" y="0"/>
                </a:lnTo>
                <a:close/>
              </a:path>
            </a:pathLst>
          </a:custGeom>
          <a:solidFill>
            <a:srgbClr val="066080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5146" name="矩形 22"/>
          <p:cNvSpPr>
            <a:spLocks noChangeArrowheads="1"/>
          </p:cNvSpPr>
          <p:nvPr/>
        </p:nvSpPr>
        <p:spPr bwMode="auto">
          <a:xfrm flipH="1">
            <a:off x="6442075" y="3397250"/>
            <a:ext cx="715963" cy="592138"/>
          </a:xfrm>
          <a:prstGeom prst="rect">
            <a:avLst/>
          </a:prstGeom>
          <a:solidFill>
            <a:srgbClr val="06608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4</a:t>
            </a: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>
            <a:grpSpLocks/>
          </p:cNvGrpSpPr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4716010" y="1606176"/>
            <a:ext cx="3142091" cy="1926384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en-US" altLang="zh-TW" sz="2000" dirty="0">
                <a:solidFill>
                  <a:schemeClr val="bg1"/>
                </a:solidFill>
              </a:rPr>
              <a:t>1 </a:t>
            </a:r>
            <a:r>
              <a:rPr lang="zh-TW" altLang="en-US" sz="2000" dirty="0">
                <a:solidFill>
                  <a:schemeClr val="bg1"/>
                </a:solidFill>
              </a:rPr>
              <a:t>愛的叮嚀與勉勵</a:t>
            </a:r>
            <a:endParaRPr lang="zh-CN" altLang="zh-CN" dirty="0"/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4766073" y="1707690"/>
            <a:ext cx="3124992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buSzPct val="90000"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劉淑如　國際事務長</a:t>
            </a:r>
            <a:endParaRPr lang="en-US" altLang="zh-TW" sz="2400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120000"/>
              </a:lnSpc>
              <a:buSzPct val="90000"/>
              <a:buNone/>
            </a:pPr>
            <a:endParaRPr lang="en-US" altLang="zh-CN" sz="1800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120000"/>
              </a:lnSpc>
              <a:buSzPct val="90000"/>
              <a:buNone/>
            </a:pPr>
            <a:r>
              <a:rPr lang="zh-TW" altLang="en-US" sz="1800" dirty="0">
                <a:solidFill>
                  <a:schemeClr val="bg1"/>
                </a:solidFill>
              </a:rPr>
              <a:t>邁向國際、邁向未來！</a:t>
            </a:r>
            <a:endParaRPr lang="en-US" altLang="zh-TW" sz="1800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120000"/>
              </a:lnSpc>
              <a:buSzPct val="90000"/>
              <a:buNone/>
            </a:pPr>
            <a:r>
              <a:rPr lang="zh-TW" altLang="en-US" sz="1800" dirty="0">
                <a:solidFill>
                  <a:schemeClr val="bg1"/>
                </a:solidFill>
              </a:rPr>
              <a:t>勇敢闖出自己の一片天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" y="1239838"/>
            <a:ext cx="2038350" cy="2232025"/>
          </a:xfrm>
          <a:prstGeom prst="rect">
            <a:avLst/>
          </a:prstGeom>
          <a:noFill/>
          <a:ln w="92075">
            <a:solidFill>
              <a:srgbClr val="098C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713" y="1779588"/>
            <a:ext cx="2036762" cy="2232025"/>
          </a:xfrm>
          <a:prstGeom prst="rect">
            <a:avLst/>
          </a:prstGeom>
          <a:noFill/>
          <a:ln w="92075">
            <a:solidFill>
              <a:srgbClr val="B1DD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0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19050" y="-20430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>
            <a:grpSpLocks/>
          </p:cNvGrpSpPr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4443992" y="1692973"/>
            <a:ext cx="3142091" cy="1926384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en-US" altLang="zh-TW" sz="2000" dirty="0">
                <a:solidFill>
                  <a:schemeClr val="bg1"/>
                </a:solidFill>
              </a:rPr>
              <a:t>1 </a:t>
            </a:r>
            <a:r>
              <a:rPr lang="zh-TW" altLang="en-US" sz="2000" dirty="0">
                <a:solidFill>
                  <a:schemeClr val="bg1"/>
                </a:solidFill>
              </a:rPr>
              <a:t>愛的叮嚀與勉勵</a:t>
            </a:r>
            <a:endParaRPr lang="zh-CN" altLang="zh-CN" dirty="0"/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4510487" y="1707690"/>
            <a:ext cx="3124992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90000"/>
              <a:buNone/>
            </a:pPr>
            <a:r>
              <a:rPr lang="zh-TW" altLang="en-US" sz="1800" dirty="0">
                <a:solidFill>
                  <a:schemeClr val="bg1"/>
                </a:solidFill>
              </a:rPr>
              <a:t>本校國際處窗口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20000"/>
              </a:lnSpc>
              <a:buSzPct val="90000"/>
              <a:buNone/>
            </a:pPr>
            <a:r>
              <a:rPr lang="zh-TW" altLang="en-US" sz="1800" dirty="0">
                <a:solidFill>
                  <a:schemeClr val="bg1"/>
                </a:solidFill>
              </a:rPr>
              <a:t>左嘉儀　</a:t>
            </a:r>
            <a:endParaRPr lang="en-US" altLang="zh-TW" sz="18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20000"/>
              </a:lnSpc>
              <a:buSzPct val="90000"/>
              <a:buNone/>
            </a:pPr>
            <a:r>
              <a:rPr lang="en-US" altLang="zh-TW" sz="1800" dirty="0">
                <a:solidFill>
                  <a:schemeClr val="bg1"/>
                </a:solidFill>
              </a:rPr>
              <a:t>E-mail</a:t>
            </a:r>
            <a:r>
              <a:rPr lang="zh-TW" altLang="en-US" sz="1800" dirty="0">
                <a:solidFill>
                  <a:schemeClr val="bg1"/>
                </a:solidFill>
              </a:rPr>
              <a:t>：</a:t>
            </a:r>
            <a:r>
              <a:rPr lang="en-US" altLang="zh-TW" sz="1400" dirty="0">
                <a:solidFill>
                  <a:schemeClr val="bg1"/>
                </a:solidFill>
              </a:rPr>
              <a:t>cytso@niu.edu.tw</a:t>
            </a:r>
          </a:p>
          <a:p>
            <a:pPr marL="0" indent="0" eaLnBrk="1" hangingPunct="1">
              <a:lnSpc>
                <a:spcPct val="120000"/>
              </a:lnSpc>
              <a:buSzPct val="90000"/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Tel</a:t>
            </a:r>
            <a:r>
              <a:rPr lang="zh-TW" altLang="en-US" sz="1800" dirty="0">
                <a:solidFill>
                  <a:schemeClr val="bg1"/>
                </a:solidFill>
              </a:rPr>
              <a:t>：</a:t>
            </a:r>
            <a:r>
              <a:rPr lang="en-US" altLang="zh-TW" sz="1800" dirty="0">
                <a:solidFill>
                  <a:schemeClr val="bg1"/>
                </a:solidFill>
              </a:rPr>
              <a:t>+886-3-9317182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" y="1239838"/>
            <a:ext cx="2038350" cy="2232025"/>
          </a:xfrm>
          <a:prstGeom prst="rect">
            <a:avLst/>
          </a:prstGeom>
          <a:noFill/>
          <a:ln w="92075">
            <a:solidFill>
              <a:srgbClr val="098C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713" y="1779588"/>
            <a:ext cx="2036762" cy="2232025"/>
          </a:xfrm>
          <a:prstGeom prst="rect">
            <a:avLst/>
          </a:prstGeom>
          <a:noFill/>
          <a:ln w="92075">
            <a:solidFill>
              <a:srgbClr val="B1DD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2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70D7CC9-5B53-48B5-8393-D9C994187770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2291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2296" name="Group 7"/>
          <p:cNvGrpSpPr>
            <a:grpSpLocks/>
          </p:cNvGrpSpPr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2322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2323" name="Group 9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2324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5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6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7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8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9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0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1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2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3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229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Group 24"/>
          <p:cNvGrpSpPr>
            <a:grpSpLocks/>
          </p:cNvGrpSpPr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232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1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en-US" altLang="zh-TW" sz="2000" dirty="0">
                <a:solidFill>
                  <a:schemeClr val="bg1"/>
                </a:solidFill>
                <a:sym typeface="微软雅黑" panose="020B0503020204020204" pitchFamily="34" charset="-122"/>
              </a:rPr>
              <a:t>2 </a:t>
            </a:r>
            <a:r>
              <a:rPr lang="zh-TW" altLang="en-US" sz="2000" dirty="0">
                <a:solidFill>
                  <a:schemeClr val="bg1"/>
                </a:solidFill>
                <a:sym typeface="微软雅黑" panose="020B0503020204020204" pitchFamily="34" charset="-122"/>
              </a:rPr>
              <a:t>夢想起飛－行前準備與確認</a:t>
            </a:r>
            <a:endParaRPr lang="zh-CN" altLang="zh-CN" sz="2000" dirty="0">
              <a:solidFill>
                <a:schemeClr val="bg1"/>
              </a:solidFill>
            </a:endParaRPr>
          </a:p>
        </p:txBody>
      </p:sp>
      <p:sp>
        <p:nvSpPr>
          <p:cNvPr id="12304" name="矩形 3"/>
          <p:cNvSpPr>
            <a:spLocks noChangeArrowheads="1"/>
          </p:cNvSpPr>
          <p:nvPr/>
        </p:nvSpPr>
        <p:spPr bwMode="auto">
          <a:xfrm>
            <a:off x="357188" y="1347788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ym typeface="微软雅黑" panose="020B0503020204020204" pitchFamily="34" charset="-122"/>
              </a:rPr>
              <a:t>姊妹校錄取書</a:t>
            </a:r>
            <a:endParaRPr lang="zh-CN" altLang="en-US" sz="1800" dirty="0">
              <a:sym typeface="微软雅黑" panose="020B0503020204020204" pitchFamily="34" charset="-122"/>
            </a:endParaRPr>
          </a:p>
        </p:txBody>
      </p:sp>
      <p:sp>
        <p:nvSpPr>
          <p:cNvPr id="12305" name="矩形 4"/>
          <p:cNvSpPr>
            <a:spLocks noChangeArrowheads="1"/>
          </p:cNvSpPr>
          <p:nvPr/>
        </p:nvSpPr>
        <p:spPr bwMode="auto">
          <a:xfrm>
            <a:off x="357188" y="1993900"/>
            <a:ext cx="4358822" cy="20891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紙本</a:t>
            </a:r>
            <a: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/E-mail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電子檔</a:t>
            </a:r>
            <a:endParaRPr lang="en-US" altLang="zh-TW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若姊妹校直接通知您，請主動回報並提供入學許可給國際處，以便存檔備查與辦理。</a:t>
            </a:r>
            <a:b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</a:br>
            <a:endParaRPr lang="en-US" altLang="zh-TW" sz="1600" b="1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b="1" dirty="0">
                <a:solidFill>
                  <a:schemeClr val="bg1"/>
                </a:solidFill>
                <a:sym typeface="微软雅黑" panose="020B0503020204020204" pitchFamily="34" charset="-122"/>
              </a:rPr>
              <a:t>請尊重各校審核流程，</a:t>
            </a:r>
            <a:endParaRPr lang="en-US" altLang="zh-TW" sz="1600" b="1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b="1" u="sng" dirty="0">
                <a:solidFill>
                  <a:srgbClr val="FFFF00"/>
                </a:solidFill>
                <a:sym typeface="微软雅黑" panose="020B0503020204020204" pitchFamily="34" charset="-122"/>
              </a:rPr>
              <a:t>尚未收到入學許可前，請勿辦理任何出國手續。</a:t>
            </a:r>
            <a:endParaRPr lang="en-US" altLang="zh-CN" sz="1600" b="1" u="sng" dirty="0">
              <a:solidFill>
                <a:srgbClr val="FFFF00"/>
              </a:solidFill>
              <a:sym typeface="微软雅黑" panose="020B0503020204020204" pitchFamily="34" charset="-122"/>
            </a:endParaRPr>
          </a:p>
        </p:txBody>
      </p:sp>
      <p:sp>
        <p:nvSpPr>
          <p:cNvPr id="12306" name="矩形 5"/>
          <p:cNvSpPr>
            <a:spLocks noChangeArrowheads="1"/>
          </p:cNvSpPr>
          <p:nvPr/>
        </p:nvSpPr>
        <p:spPr bwMode="auto">
          <a:xfrm>
            <a:off x="4870774" y="1334010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ym typeface="微软雅黑" panose="020B0503020204020204" pitchFamily="34" charset="-122"/>
              </a:rPr>
              <a:t>役男出國申請</a:t>
            </a:r>
            <a:endParaRPr lang="zh-CN" altLang="en-US" sz="1800" dirty="0">
              <a:sym typeface="微软雅黑" panose="020B0503020204020204" pitchFamily="34" charset="-122"/>
            </a:endParaRPr>
          </a:p>
        </p:txBody>
      </p:sp>
      <p:sp>
        <p:nvSpPr>
          <p:cNvPr id="12307" name="矩形 6"/>
          <p:cNvSpPr>
            <a:spLocks noChangeArrowheads="1"/>
          </p:cNvSpPr>
          <p:nvPr/>
        </p:nvSpPr>
        <p:spPr bwMode="auto">
          <a:xfrm>
            <a:off x="4800619" y="1993900"/>
            <a:ext cx="4235691" cy="2097238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bg1"/>
                </a:solidFill>
              </a:rPr>
              <a:t>役男在學出境，須持姊妹校錄取通知書</a:t>
            </a:r>
            <a:br>
              <a:rPr lang="en-US" altLang="zh-TW" sz="1600" dirty="0">
                <a:solidFill>
                  <a:schemeClr val="bg1"/>
                </a:solidFill>
              </a:rPr>
            </a:br>
            <a:r>
              <a:rPr lang="zh-TW" altLang="en-US" sz="1600" dirty="0">
                <a:solidFill>
                  <a:schemeClr val="bg1"/>
                </a:solidFill>
              </a:rPr>
              <a:t>至本校學務處生活輔導與軍訓組申請辦理。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bg1"/>
                </a:solidFill>
              </a:rPr>
              <a:t> </a:t>
            </a:r>
            <a:r>
              <a:rPr lang="en-US" altLang="zh-TW" sz="1600" dirty="0">
                <a:solidFill>
                  <a:schemeClr val="bg1"/>
                </a:solidFill>
              </a:rPr>
              <a:t>(</a:t>
            </a:r>
            <a:r>
              <a:rPr lang="zh-TW" altLang="en-US" sz="1600" dirty="0">
                <a:solidFill>
                  <a:schemeClr val="bg1"/>
                </a:solidFill>
              </a:rPr>
              <a:t>請洽生輔組游綠槐先生，分機</a:t>
            </a:r>
            <a:r>
              <a:rPr lang="en-US" altLang="zh-TW" sz="1600" dirty="0">
                <a:solidFill>
                  <a:schemeClr val="bg1"/>
                </a:solidFill>
              </a:rPr>
              <a:t>7151)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endParaRPr lang="en-US" altLang="zh-CN" sz="1600" b="1" dirty="0">
              <a:solidFill>
                <a:srgbClr val="FFFF00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b="1" dirty="0">
                <a:solidFill>
                  <a:srgbClr val="FFFF00"/>
                </a:solidFill>
                <a:sym typeface="微软雅黑" panose="020B0503020204020204" pitchFamily="34" charset="-122"/>
              </a:rPr>
              <a:t>役男請注意！</a:t>
            </a:r>
            <a:endParaRPr lang="en-US" altLang="zh-CN" sz="1200" b="1" dirty="0">
              <a:solidFill>
                <a:srgbClr val="FFFF00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6" name="矩形 15"/>
          <p:cNvSpPr>
            <a:spLocks noChangeArrowheads="1"/>
          </p:cNvSpPr>
          <p:nvPr/>
        </p:nvSpPr>
        <p:spPr bwMode="auto">
          <a:xfrm>
            <a:off x="347663" y="1885950"/>
            <a:ext cx="2016125" cy="349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7" name="矩形 16"/>
          <p:cNvSpPr>
            <a:spLocks noChangeArrowheads="1"/>
          </p:cNvSpPr>
          <p:nvPr/>
        </p:nvSpPr>
        <p:spPr bwMode="auto">
          <a:xfrm>
            <a:off x="4859633" y="1885949"/>
            <a:ext cx="2016125" cy="34925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4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70D7CC9-5B53-48B5-8393-D9C994187770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2291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2296" name="Group 7"/>
          <p:cNvGrpSpPr>
            <a:grpSpLocks/>
          </p:cNvGrpSpPr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2322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2323" name="Group 9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2324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5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6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7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8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9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0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1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2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3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229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Group 24"/>
          <p:cNvGrpSpPr>
            <a:grpSpLocks/>
          </p:cNvGrpSpPr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232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1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en-US" altLang="zh-TW" sz="2000" dirty="0">
                <a:solidFill>
                  <a:schemeClr val="bg1"/>
                </a:solidFill>
                <a:sym typeface="微软雅黑" panose="020B0503020204020204" pitchFamily="34" charset="-122"/>
              </a:rPr>
              <a:t>2 </a:t>
            </a:r>
            <a:r>
              <a:rPr lang="zh-TW" altLang="en-US" sz="2000" dirty="0">
                <a:solidFill>
                  <a:schemeClr val="bg1"/>
                </a:solidFill>
                <a:sym typeface="微软雅黑" panose="020B0503020204020204" pitchFamily="34" charset="-122"/>
              </a:rPr>
              <a:t>夢想起飛－行前準備與確認</a:t>
            </a:r>
            <a:endParaRPr lang="zh-CN" altLang="zh-CN" sz="2000" dirty="0">
              <a:solidFill>
                <a:schemeClr val="bg1"/>
              </a:solidFill>
            </a:endParaRPr>
          </a:p>
        </p:txBody>
      </p:sp>
      <p:sp>
        <p:nvSpPr>
          <p:cNvPr id="12304" name="矩形 3"/>
          <p:cNvSpPr>
            <a:spLocks noChangeArrowheads="1"/>
          </p:cNvSpPr>
          <p:nvPr/>
        </p:nvSpPr>
        <p:spPr bwMode="auto">
          <a:xfrm>
            <a:off x="357188" y="1347788"/>
            <a:ext cx="299072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ym typeface="微软雅黑" panose="020B0503020204020204" pitchFamily="34" charset="-122"/>
              </a:rPr>
              <a:t>本校註冊</a:t>
            </a:r>
            <a:r>
              <a:rPr lang="en-US" altLang="zh-TW" sz="1800" dirty="0">
                <a:sym typeface="微软雅黑" panose="020B0503020204020204" pitchFamily="34" charset="-122"/>
              </a:rPr>
              <a:t>&amp;</a:t>
            </a:r>
            <a:r>
              <a:rPr lang="zh-TW" altLang="en-US" sz="1800" dirty="0">
                <a:sym typeface="微软雅黑" panose="020B0503020204020204" pitchFamily="34" charset="-122"/>
              </a:rPr>
              <a:t>課程抵免</a:t>
            </a:r>
            <a:endParaRPr lang="en-US" altLang="zh-TW" sz="1800" dirty="0">
              <a:sym typeface="微软雅黑" panose="020B0503020204020204" pitchFamily="34" charset="-122"/>
            </a:endParaRPr>
          </a:p>
        </p:txBody>
      </p:sp>
      <p:sp>
        <p:nvSpPr>
          <p:cNvPr id="12305" name="矩形 4"/>
          <p:cNvSpPr>
            <a:spLocks noChangeArrowheads="1"/>
          </p:cNvSpPr>
          <p:nvPr/>
        </p:nvSpPr>
        <p:spPr bwMode="auto">
          <a:xfrm>
            <a:off x="357187" y="1993900"/>
            <a:ext cx="7023007" cy="20891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出境前填寫</a:t>
            </a:r>
            <a:r>
              <a:rPr lang="zh-TW" altLang="en-US" sz="1600" b="1" u="sng" dirty="0">
                <a:solidFill>
                  <a:schemeClr val="bg1"/>
                </a:solidFill>
                <a:sym typeface="微软雅黑" panose="020B0503020204020204" pitchFamily="34" charset="-122"/>
              </a:rPr>
              <a:t>「</a:t>
            </a:r>
            <a:r>
              <a:rPr lang="zh-TW" altLang="en-US" sz="1600" b="1" u="sng" dirty="0">
                <a:solidFill>
                  <a:schemeClr val="bg1"/>
                </a:solidFill>
                <a:sym typeface="微软雅黑" panose="020B0503020204020204" pitchFamily="34" charset="-122"/>
                <a:hlinkClick r:id="rId5"/>
              </a:rPr>
              <a:t>學生出境進修申請表</a:t>
            </a:r>
            <a:r>
              <a:rPr lang="zh-TW" altLang="en-US" sz="1600" b="1" u="sng" dirty="0">
                <a:solidFill>
                  <a:schemeClr val="bg1"/>
                </a:solidFill>
                <a:sym typeface="微软雅黑" panose="020B0503020204020204" pitchFamily="34" charset="-122"/>
              </a:rPr>
              <a:t>」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並檢附</a:t>
            </a:r>
            <a:r>
              <a:rPr lang="zh-TW" altLang="en-US" sz="1600" b="1" u="sng" dirty="0">
                <a:solidFill>
                  <a:schemeClr val="bg1"/>
                </a:solidFill>
                <a:sym typeface="微软雅黑" panose="020B0503020204020204" pitchFamily="34" charset="-122"/>
              </a:rPr>
              <a:t>境外學校之同意函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 及 </a:t>
            </a:r>
            <a:b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</a:br>
            <a:r>
              <a:rPr lang="zh-TW" altLang="en-US" sz="1600" b="1" u="sng" dirty="0">
                <a:solidFill>
                  <a:schemeClr val="bg1"/>
                </a:solidFill>
                <a:sym typeface="微软雅黑" panose="020B0503020204020204" pitchFamily="34" charset="-122"/>
              </a:rPr>
              <a:t>出境進修計畫（含選讀科目表）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。</a:t>
            </a:r>
            <a:endParaRPr lang="en-US" altLang="zh-TW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填具</a:t>
            </a:r>
            <a:r>
              <a:rPr lang="zh-TW" altLang="en-US" sz="1600" b="1" u="sng" dirty="0">
                <a:solidFill>
                  <a:schemeClr val="bg1"/>
                </a:solidFill>
                <a:sym typeface="微软雅黑" panose="020B0503020204020204" pitchFamily="34" charset="-122"/>
              </a:rPr>
              <a:t>「學生出境進修課程學分抵免申請表」</a:t>
            </a:r>
            <a:r>
              <a:rPr lang="en-US" altLang="zh-TW" sz="1600" b="1" u="sng" dirty="0">
                <a:solidFill>
                  <a:schemeClr val="bg1"/>
                </a:solidFill>
                <a:sym typeface="微软雅黑" panose="020B0503020204020204" pitchFamily="34" charset="-122"/>
              </a:rPr>
              <a:t>(</a:t>
            </a:r>
            <a:r>
              <a:rPr lang="zh-TW" altLang="en-US" sz="1600" b="1" u="sng" dirty="0">
                <a:solidFill>
                  <a:schemeClr val="bg1"/>
                </a:solidFill>
                <a:sym typeface="微软雅黑" panose="020B0503020204020204" pitchFamily="34" charset="-122"/>
                <a:hlinkClick r:id="rId6"/>
              </a:rPr>
              <a:t>專業與一般選修</a:t>
            </a:r>
            <a:r>
              <a:rPr lang="zh-TW" altLang="en-US" sz="1600" b="1" u="sng" dirty="0">
                <a:solidFill>
                  <a:schemeClr val="bg1"/>
                </a:solidFill>
                <a:sym typeface="微软雅黑" panose="020B0503020204020204" pitchFamily="34" charset="-122"/>
              </a:rPr>
              <a:t>、</a:t>
            </a:r>
            <a:r>
              <a:rPr lang="zh-TW" altLang="en-US" sz="1600" b="1" u="sng" dirty="0">
                <a:solidFill>
                  <a:schemeClr val="bg1"/>
                </a:solidFill>
                <a:sym typeface="微软雅黑" panose="020B0503020204020204" pitchFamily="34" charset="-122"/>
                <a:hlinkClick r:id="rId7"/>
              </a:rPr>
              <a:t>通識課程</a:t>
            </a:r>
            <a:r>
              <a:rPr lang="en-US" altLang="zh-TW" sz="1600" b="1" u="sng" dirty="0">
                <a:solidFill>
                  <a:schemeClr val="bg1"/>
                </a:solidFill>
                <a:sym typeface="微软雅黑" panose="020B0503020204020204" pitchFamily="34" charset="-122"/>
              </a:rPr>
              <a:t>)</a:t>
            </a:r>
            <a:b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</a:br>
            <a: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A. 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專業課程：系所承辦人及系所主任</a:t>
            </a:r>
            <a:b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</a:br>
            <a: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B. 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通識課程：通識教育中心承辦人及主管</a:t>
            </a:r>
            <a:b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</a:b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簽章同意後，送交註冊課務組辦理學分抵免事宜。</a:t>
            </a:r>
            <a:endParaRPr lang="en-US" altLang="zh-TW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endParaRPr lang="en-US" altLang="zh-TW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endParaRPr lang="en-US" altLang="zh-TW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endParaRPr lang="en-US" altLang="zh-TW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6" name="矩形 15"/>
          <p:cNvSpPr>
            <a:spLocks noChangeArrowheads="1"/>
          </p:cNvSpPr>
          <p:nvPr/>
        </p:nvSpPr>
        <p:spPr bwMode="auto">
          <a:xfrm>
            <a:off x="347663" y="1885950"/>
            <a:ext cx="3000252" cy="45719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2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70D7CC9-5B53-48B5-8393-D9C994187770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2291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2296" name="Group 7"/>
          <p:cNvGrpSpPr>
            <a:grpSpLocks/>
          </p:cNvGrpSpPr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2322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2323" name="Group 9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2324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5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6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7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8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9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0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1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2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3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229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Group 24"/>
          <p:cNvGrpSpPr>
            <a:grpSpLocks/>
          </p:cNvGrpSpPr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232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1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en-US" altLang="zh-TW" sz="2000" dirty="0">
                <a:solidFill>
                  <a:schemeClr val="bg1"/>
                </a:solidFill>
                <a:sym typeface="微软雅黑" panose="020B0503020204020204" pitchFamily="34" charset="-122"/>
              </a:rPr>
              <a:t>2 </a:t>
            </a:r>
            <a:r>
              <a:rPr lang="zh-TW" altLang="en-US" sz="2000" dirty="0">
                <a:solidFill>
                  <a:schemeClr val="bg1"/>
                </a:solidFill>
                <a:sym typeface="微软雅黑" panose="020B0503020204020204" pitchFamily="34" charset="-122"/>
              </a:rPr>
              <a:t>夢想起飛－行前準備與確認</a:t>
            </a:r>
            <a:endParaRPr lang="zh-CN" altLang="zh-CN" sz="2000" dirty="0">
              <a:solidFill>
                <a:schemeClr val="bg1"/>
              </a:solidFill>
            </a:endParaRPr>
          </a:p>
        </p:txBody>
      </p:sp>
      <p:sp>
        <p:nvSpPr>
          <p:cNvPr id="12304" name="矩形 3"/>
          <p:cNvSpPr>
            <a:spLocks noChangeArrowheads="1"/>
          </p:cNvSpPr>
          <p:nvPr/>
        </p:nvSpPr>
        <p:spPr bwMode="auto">
          <a:xfrm>
            <a:off x="357188" y="1347788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ym typeface="微软雅黑" panose="020B0503020204020204" pitchFamily="34" charset="-122"/>
              </a:rPr>
              <a:t>行李準備</a:t>
            </a:r>
            <a:endParaRPr lang="zh-CN" altLang="en-US" sz="1800" dirty="0">
              <a:sym typeface="微软雅黑" panose="020B0503020204020204" pitchFamily="34" charset="-122"/>
            </a:endParaRPr>
          </a:p>
        </p:txBody>
      </p:sp>
      <p:sp>
        <p:nvSpPr>
          <p:cNvPr id="12305" name="矩形 4"/>
          <p:cNvSpPr>
            <a:spLocks noChangeArrowheads="1"/>
          </p:cNvSpPr>
          <p:nvPr/>
        </p:nvSpPr>
        <p:spPr bwMode="auto">
          <a:xfrm>
            <a:off x="357189" y="1993900"/>
            <a:ext cx="2990726" cy="20891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zh-TW" sz="1600" dirty="0">
                <a:solidFill>
                  <a:schemeClr val="bg1"/>
                </a:solidFill>
              </a:rPr>
              <a:t>護照</a:t>
            </a:r>
            <a:r>
              <a:rPr lang="zh-TW" altLang="en-US" sz="1600" dirty="0">
                <a:solidFill>
                  <a:schemeClr val="bg1"/>
                </a:solidFill>
              </a:rPr>
              <a:t>（</a:t>
            </a:r>
            <a:r>
              <a:rPr lang="zh-TW" altLang="zh-TW" sz="1600" dirty="0">
                <a:solidFill>
                  <a:schemeClr val="bg1"/>
                </a:solidFill>
              </a:rPr>
              <a:t>效期</a:t>
            </a:r>
            <a:r>
              <a:rPr lang="en-US" altLang="zh-TW" sz="1600" dirty="0">
                <a:solidFill>
                  <a:schemeClr val="bg1"/>
                </a:solidFill>
              </a:rPr>
              <a:t>6</a:t>
            </a:r>
            <a:r>
              <a:rPr lang="zh-TW" altLang="zh-TW" sz="1600" dirty="0">
                <a:solidFill>
                  <a:schemeClr val="bg1"/>
                </a:solidFill>
              </a:rPr>
              <a:t>個月以上</a:t>
            </a:r>
            <a:r>
              <a:rPr lang="zh-TW" altLang="en-US" sz="1600" dirty="0">
                <a:solidFill>
                  <a:schemeClr val="bg1"/>
                </a:solidFill>
              </a:rPr>
              <a:t>）</a:t>
            </a:r>
            <a:br>
              <a:rPr lang="en-US" altLang="zh-TW" sz="1600" dirty="0">
                <a:solidFill>
                  <a:schemeClr val="bg1"/>
                </a:solidFill>
              </a:rPr>
            </a:br>
            <a:r>
              <a:rPr lang="zh-TW" altLang="zh-TW" sz="1600" dirty="0">
                <a:solidFill>
                  <a:schemeClr val="bg1"/>
                </a:solidFill>
              </a:rPr>
              <a:t>簽證</a:t>
            </a:r>
            <a:r>
              <a:rPr lang="zh-TW" altLang="en-US" sz="1600" dirty="0">
                <a:solidFill>
                  <a:schemeClr val="bg1"/>
                </a:solidFill>
              </a:rPr>
              <a:t>（</a:t>
            </a:r>
            <a:r>
              <a:rPr lang="zh-TW" altLang="zh-TW" sz="1600" dirty="0">
                <a:solidFill>
                  <a:schemeClr val="bg1"/>
                </a:solidFill>
              </a:rPr>
              <a:t>台胞證</a:t>
            </a:r>
            <a:r>
              <a:rPr lang="zh-TW" altLang="en-US" sz="1600" dirty="0">
                <a:solidFill>
                  <a:schemeClr val="bg1"/>
                </a:solidFill>
              </a:rPr>
              <a:t>）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機票</a:t>
            </a:r>
            <a:r>
              <a:rPr lang="zh-TW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（請提供航班資訊給國際處）</a:t>
            </a:r>
            <a:endParaRPr lang="en-US" altLang="zh-TW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zh-TW" sz="1600" dirty="0">
                <a:solidFill>
                  <a:schemeClr val="bg1"/>
                </a:solidFill>
              </a:rPr>
              <a:t>旅遊平安保險</a:t>
            </a:r>
            <a:br>
              <a:rPr lang="en-US" altLang="zh-TW" sz="1600" dirty="0">
                <a:solidFill>
                  <a:schemeClr val="bg1"/>
                </a:solidFill>
              </a:rPr>
            </a:br>
            <a:r>
              <a:rPr lang="zh-TW" altLang="en-US" sz="1200" dirty="0">
                <a:solidFill>
                  <a:schemeClr val="bg1"/>
                </a:solidFill>
              </a:rPr>
              <a:t>（部分姊妹校亦會協助學生保險，</a:t>
            </a:r>
            <a:br>
              <a:rPr lang="en-US" altLang="zh-TW" sz="1200" dirty="0">
                <a:solidFill>
                  <a:schemeClr val="bg1"/>
                </a:solidFill>
              </a:rPr>
            </a:br>
            <a:r>
              <a:rPr lang="en-US" altLang="zh-TW" sz="1200" dirty="0">
                <a:solidFill>
                  <a:schemeClr val="bg1"/>
                </a:solidFill>
              </a:rPr>
              <a:t>   </a:t>
            </a:r>
            <a:r>
              <a:rPr lang="zh-TW" altLang="en-US" sz="1200" dirty="0">
                <a:solidFill>
                  <a:schemeClr val="bg1"/>
                </a:solidFill>
              </a:rPr>
              <a:t>請遵循各校程序辦理）</a:t>
            </a:r>
            <a:br>
              <a:rPr lang="en-US" altLang="zh-TW" sz="1200" dirty="0">
                <a:solidFill>
                  <a:schemeClr val="bg1"/>
                </a:solidFill>
              </a:rPr>
            </a:br>
            <a:br>
              <a:rPr lang="en-US" altLang="zh-TW" sz="1200" dirty="0">
                <a:solidFill>
                  <a:schemeClr val="bg1"/>
                </a:solidFill>
              </a:rPr>
            </a:br>
            <a:endParaRPr lang="en-US" altLang="zh-TW" sz="1200" dirty="0">
              <a:solidFill>
                <a:schemeClr val="bg1"/>
              </a:solidFill>
            </a:endParaRPr>
          </a:p>
        </p:txBody>
      </p:sp>
      <p:sp>
        <p:nvSpPr>
          <p:cNvPr id="12316" name="矩形 15"/>
          <p:cNvSpPr>
            <a:spLocks noChangeArrowheads="1"/>
          </p:cNvSpPr>
          <p:nvPr/>
        </p:nvSpPr>
        <p:spPr bwMode="auto">
          <a:xfrm>
            <a:off x="347663" y="1885950"/>
            <a:ext cx="2016125" cy="349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  <p:sp>
        <p:nvSpPr>
          <p:cNvPr id="35" name="矩形 6"/>
          <p:cNvSpPr>
            <a:spLocks noChangeArrowheads="1"/>
          </p:cNvSpPr>
          <p:nvPr/>
        </p:nvSpPr>
        <p:spPr bwMode="auto">
          <a:xfrm>
            <a:off x="3491925" y="1985812"/>
            <a:ext cx="2990726" cy="2097238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bg1"/>
                </a:solidFill>
              </a:rPr>
              <a:t>出國前至外交部領事事務局網站完成</a:t>
            </a:r>
            <a:r>
              <a:rPr lang="zh-TW" altLang="en-US" sz="1600" b="1" dirty="0">
                <a:solidFill>
                  <a:schemeClr val="tx1"/>
                </a:solidFill>
                <a:hlinkClick r:id="rId6"/>
              </a:rPr>
              <a:t>「出國登錄」</a:t>
            </a:r>
            <a:r>
              <a:rPr lang="en-US" altLang="zh-TW" sz="1600" dirty="0">
                <a:solidFill>
                  <a:srgbClr val="002060"/>
                </a:solidFill>
              </a:rPr>
              <a:t>(</a:t>
            </a:r>
            <a:r>
              <a:rPr lang="zh-TW" altLang="en-US" sz="1600" b="1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大陸委員會</a:t>
            </a:r>
            <a:r>
              <a:rPr lang="en-US" altLang="zh-TW" sz="1600" b="1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zh-TW" altLang="en-US" sz="1600" b="1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國人赴陸港澳動態登錄</a:t>
            </a:r>
            <a:r>
              <a:rPr lang="en-US" altLang="zh-TW" sz="1600" b="1" dirty="0">
                <a:solidFill>
                  <a:srgbClr val="002060"/>
                </a:solidFill>
              </a:rPr>
              <a:t>)</a:t>
            </a:r>
            <a:r>
              <a:rPr lang="zh-TW" altLang="en-US" sz="1600" dirty="0">
                <a:solidFill>
                  <a:schemeClr val="bg1"/>
                </a:solidFill>
              </a:rPr>
              <a:t>倘發生重大災變或有其他緊急事故時，外館</a:t>
            </a:r>
            <a:r>
              <a:rPr lang="en-US" altLang="zh-TW" sz="1600" dirty="0">
                <a:solidFill>
                  <a:schemeClr val="bg1"/>
                </a:solidFill>
              </a:rPr>
              <a:t>(</a:t>
            </a:r>
            <a:r>
              <a:rPr lang="zh-TW" altLang="en-US" sz="1600" dirty="0">
                <a:solidFill>
                  <a:schemeClr val="bg1"/>
                </a:solidFill>
              </a:rPr>
              <a:t>陸委會</a:t>
            </a:r>
            <a:r>
              <a:rPr lang="en-US" altLang="zh-TW" sz="1600" dirty="0">
                <a:solidFill>
                  <a:schemeClr val="bg1"/>
                </a:solidFill>
              </a:rPr>
              <a:t>)</a:t>
            </a:r>
            <a:r>
              <a:rPr lang="zh-TW" altLang="en-US" sz="1600" dirty="0">
                <a:solidFill>
                  <a:schemeClr val="bg1"/>
                </a:solidFill>
              </a:rPr>
              <a:t>可依據登錄資料，即時聯繫國人或其親友。</a:t>
            </a:r>
            <a:endParaRPr lang="en-US" altLang="zh-CN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1026" name="Picture 2" descr="F:\海外研修行前說明會\2019春季班行前說明會\STH\外交部領事事務局LIN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47467" r="6625" b="24050"/>
          <a:stretch/>
        </p:blipFill>
        <p:spPr bwMode="auto">
          <a:xfrm>
            <a:off x="6742590" y="1943017"/>
            <a:ext cx="1387471" cy="13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海外研修行前說明會\2019春季班行前說明會\STH\外交部領事事務局LIN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713" r="3840" b="79162"/>
          <a:stretch/>
        </p:blipFill>
        <p:spPr bwMode="auto">
          <a:xfrm>
            <a:off x="6722170" y="3252835"/>
            <a:ext cx="1472774" cy="8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403803" y="1516618"/>
            <a:ext cx="206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  <a:hlinkClick r:id="rId9"/>
              </a:rPr>
              <a:t>旅外救助指南</a:t>
            </a:r>
            <a:r>
              <a:rPr lang="en-US" altLang="zh-TW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  <a:hlinkClick r:id="rId9"/>
              </a:rPr>
              <a:t>APP</a:t>
            </a:r>
            <a:endParaRPr lang="en-US" altLang="zh-TW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6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70D7CC9-5B53-48B5-8393-D9C994187770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2291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2296" name="Group 7"/>
          <p:cNvGrpSpPr>
            <a:grpSpLocks/>
          </p:cNvGrpSpPr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2322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2323" name="Group 9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2324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5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6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7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8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9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0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1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2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3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229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Group 24"/>
          <p:cNvGrpSpPr>
            <a:grpSpLocks/>
          </p:cNvGrpSpPr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232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1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en-US" altLang="zh-TW" sz="2000" dirty="0">
                <a:solidFill>
                  <a:schemeClr val="bg1"/>
                </a:solidFill>
                <a:sym typeface="微软雅黑" panose="020B0503020204020204" pitchFamily="34" charset="-122"/>
              </a:rPr>
              <a:t>2 </a:t>
            </a:r>
            <a:r>
              <a:rPr lang="zh-TW" altLang="en-US" sz="2000" dirty="0">
                <a:solidFill>
                  <a:schemeClr val="bg1"/>
                </a:solidFill>
                <a:sym typeface="微软雅黑" panose="020B0503020204020204" pitchFamily="34" charset="-122"/>
              </a:rPr>
              <a:t>夢想起飛－行前準備與確認</a:t>
            </a:r>
            <a:endParaRPr lang="zh-CN" altLang="zh-CN" sz="2000" dirty="0">
              <a:solidFill>
                <a:schemeClr val="bg1"/>
              </a:solidFill>
            </a:endParaRPr>
          </a:p>
        </p:txBody>
      </p:sp>
      <p:sp>
        <p:nvSpPr>
          <p:cNvPr id="12304" name="矩形 3"/>
          <p:cNvSpPr>
            <a:spLocks noChangeArrowheads="1"/>
          </p:cNvSpPr>
          <p:nvPr/>
        </p:nvSpPr>
        <p:spPr bwMode="auto">
          <a:xfrm>
            <a:off x="357188" y="1347788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ym typeface="微软雅黑" panose="020B0503020204020204" pitchFamily="34" charset="-122"/>
              </a:rPr>
              <a:t>行李準備</a:t>
            </a:r>
            <a:endParaRPr lang="zh-CN" altLang="en-US" sz="1800" dirty="0">
              <a:sym typeface="微软雅黑" panose="020B0503020204020204" pitchFamily="34" charset="-122"/>
            </a:endParaRPr>
          </a:p>
        </p:txBody>
      </p:sp>
      <p:sp>
        <p:nvSpPr>
          <p:cNvPr id="12307" name="矩形 6"/>
          <p:cNvSpPr>
            <a:spLocks noChangeArrowheads="1"/>
          </p:cNvSpPr>
          <p:nvPr/>
        </p:nvSpPr>
        <p:spPr bwMode="auto">
          <a:xfrm>
            <a:off x="357186" y="1993900"/>
            <a:ext cx="5006869" cy="2097238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依氣候準備保暖衣物、個人必備藥品</a:t>
            </a:r>
            <a:r>
              <a:rPr lang="zh-TW" altLang="en-US" sz="1200" dirty="0">
                <a:solidFill>
                  <a:schemeClr val="bg1"/>
                </a:solidFill>
                <a:sym typeface="微软雅黑" panose="020B0503020204020204" pitchFamily="34" charset="-122"/>
              </a:rPr>
              <a:t>（建議檢附藥物說明）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護照影本</a:t>
            </a:r>
            <a:r>
              <a:rPr lang="zh-TW" altLang="en-US" sz="1200" dirty="0">
                <a:solidFill>
                  <a:schemeClr val="bg1"/>
                </a:solidFill>
                <a:sym typeface="微软雅黑" panose="020B0503020204020204" pitchFamily="34" charset="-122"/>
              </a:rPr>
              <a:t>（可放置行李箱、隨身包）</a:t>
            </a: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、國際學生證、</a:t>
            </a:r>
            <a:b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</a:b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本國與當地現金、旅行支票等。</a:t>
            </a:r>
            <a:b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</a:br>
            <a:br>
              <a:rPr lang="en-US" altLang="zh-TW" sz="1600" dirty="0">
                <a:solidFill>
                  <a:schemeClr val="bg1"/>
                </a:solidFill>
                <a:sym typeface="微软雅黑" panose="020B0503020204020204" pitchFamily="34" charset="-122"/>
              </a:rPr>
            </a:br>
            <a:r>
              <a:rPr lang="zh-TW" altLang="en-US" sz="1600" dirty="0">
                <a:solidFill>
                  <a:schemeClr val="bg1"/>
                </a:solidFill>
                <a:sym typeface="微软雅黑" panose="020B0503020204020204" pitchFamily="34" charset="-122"/>
              </a:rPr>
              <a:t>★ </a:t>
            </a:r>
            <a:r>
              <a:rPr lang="zh-TW" altLang="en-US" sz="1600" b="1" dirty="0">
                <a:solidFill>
                  <a:schemeClr val="bg1"/>
                </a:solidFill>
                <a:sym typeface="微软雅黑" panose="020B0503020204020204" pitchFamily="34" charset="-122"/>
              </a:rPr>
              <a:t>各國（地區）入境禁止攜帶物品</a:t>
            </a:r>
            <a:endParaRPr lang="en-US" altLang="zh-TW" sz="1600" b="1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b="1" dirty="0">
                <a:solidFill>
                  <a:schemeClr val="bg1"/>
                </a:solidFill>
                <a:sym typeface="微软雅黑" panose="020B0503020204020204" pitchFamily="34" charset="-122"/>
              </a:rPr>
              <a:t>★ 可攜帶現金數量</a:t>
            </a:r>
            <a:endParaRPr lang="en-US" altLang="zh-TW" sz="1600" b="1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6" name="矩形 15"/>
          <p:cNvSpPr>
            <a:spLocks noChangeArrowheads="1"/>
          </p:cNvSpPr>
          <p:nvPr/>
        </p:nvSpPr>
        <p:spPr bwMode="auto">
          <a:xfrm>
            <a:off x="347663" y="1885950"/>
            <a:ext cx="2016125" cy="349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43" y="3468651"/>
            <a:ext cx="1583966" cy="98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hlinkClick r:id="rId7"/>
            <a:extLst>
              <a:ext uri="{FF2B5EF4-FFF2-40B4-BE49-F238E27FC236}">
                <a16:creationId xmlns:a16="http://schemas.microsoft.com/office/drawing/2014/main" id="{C6B00A2D-E4C7-40C9-A817-CA259DB9DA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8943" y="1065155"/>
            <a:ext cx="3296457" cy="229558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FC559FF-A571-4F74-9021-DF9F88C149CE}"/>
              </a:ext>
            </a:extLst>
          </p:cNvPr>
          <p:cNvSpPr txBox="1"/>
          <p:nvPr/>
        </p:nvSpPr>
        <p:spPr>
          <a:xfrm>
            <a:off x="8100245" y="3468651"/>
            <a:ext cx="8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335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70D7CC9-5B53-48B5-8393-D9C994187770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2291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2296" name="Group 7"/>
          <p:cNvGrpSpPr>
            <a:grpSpLocks/>
          </p:cNvGrpSpPr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2322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2323" name="Group 9"/>
            <p:cNvGrpSpPr>
              <a:grpSpLocks/>
            </p:cNvGrpSpPr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2324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5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6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7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8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9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0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1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2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3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229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Group 24"/>
          <p:cNvGrpSpPr>
            <a:grpSpLocks/>
          </p:cNvGrpSpPr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232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1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en-US" altLang="zh-TW" sz="2000" dirty="0">
                <a:solidFill>
                  <a:schemeClr val="bg1"/>
                </a:solidFill>
              </a:rPr>
              <a:t>3</a:t>
            </a:r>
            <a:r>
              <a:rPr lang="zh-TW" altLang="en-US" sz="2000" dirty="0">
                <a:solidFill>
                  <a:schemeClr val="bg1"/>
                </a:solidFill>
              </a:rPr>
              <a:t> 出國期間－責任與義務</a:t>
            </a:r>
            <a:endParaRPr lang="zh-CN" altLang="zh-CN" dirty="0"/>
          </a:p>
        </p:txBody>
      </p:sp>
      <p:sp>
        <p:nvSpPr>
          <p:cNvPr id="12304" name="矩形 3"/>
          <p:cNvSpPr>
            <a:spLocks noChangeArrowheads="1"/>
          </p:cNvSpPr>
          <p:nvPr/>
        </p:nvSpPr>
        <p:spPr bwMode="auto">
          <a:xfrm>
            <a:off x="357188" y="1347788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zh-TW" altLang="en-US" sz="1800" dirty="0">
                <a:sym typeface="微软雅黑" panose="020B0503020204020204" pitchFamily="34" charset="-122"/>
              </a:rPr>
              <a:t>抵達姊妹校</a:t>
            </a:r>
            <a:br>
              <a:rPr lang="en-US" altLang="zh-TW" sz="1800" dirty="0">
                <a:sym typeface="微软雅黑" panose="020B0503020204020204" pitchFamily="34" charset="-122"/>
              </a:rPr>
            </a:br>
            <a:r>
              <a:rPr lang="zh-TW" altLang="en-US" sz="1800" dirty="0">
                <a:sym typeface="微软雅黑" panose="020B0503020204020204" pitchFamily="34" charset="-122"/>
              </a:rPr>
              <a:t>主動回報平安</a:t>
            </a:r>
            <a:endParaRPr lang="zh-CN" altLang="en-US" sz="1800" dirty="0">
              <a:sym typeface="微软雅黑" panose="020B0503020204020204" pitchFamily="34" charset="-122"/>
            </a:endParaRPr>
          </a:p>
        </p:txBody>
      </p:sp>
      <p:sp>
        <p:nvSpPr>
          <p:cNvPr id="12305" name="矩形 4"/>
          <p:cNvSpPr>
            <a:spLocks noChangeArrowheads="1"/>
          </p:cNvSpPr>
          <p:nvPr/>
        </p:nvSpPr>
        <p:spPr bwMode="auto">
          <a:xfrm>
            <a:off x="357188" y="1993900"/>
            <a:ext cx="2016125" cy="15843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chemeClr val="bg1"/>
                </a:solidFill>
                <a:sym typeface="微软雅黑" panose="020B0503020204020204" pitchFamily="34" charset="-122"/>
              </a:rPr>
              <a:t>為了解同學抵達交換校後的生活適應情況與建立緊急連絡網，交換學生於抵達國外</a:t>
            </a:r>
            <a:r>
              <a:rPr lang="en-US" altLang="zh-TW" sz="1000" dirty="0">
                <a:solidFill>
                  <a:schemeClr val="bg1"/>
                </a:solidFill>
                <a:sym typeface="微软雅黑" panose="020B0503020204020204" pitchFamily="34" charset="-122"/>
              </a:rPr>
              <a:t>14</a:t>
            </a:r>
            <a:r>
              <a:rPr lang="zh-TW" altLang="en-US" sz="1000" dirty="0">
                <a:solidFill>
                  <a:schemeClr val="bg1"/>
                </a:solidFill>
                <a:sym typeface="微软雅黑" panose="020B0503020204020204" pitchFamily="34" charset="-122"/>
              </a:rPr>
              <a:t>天內必須回覆國際處國外手機等聯絡方式。如未回報，將可能導致重要訊息無法被通知，如因而權益受損，同學須自行負責，請務必留意</a:t>
            </a:r>
            <a:r>
              <a:rPr lang="en-US" altLang="zh-TW" sz="1000" dirty="0">
                <a:solidFill>
                  <a:schemeClr val="bg1"/>
                </a:solidFill>
                <a:sym typeface="微软雅黑" panose="020B0503020204020204" pitchFamily="34" charset="-122"/>
              </a:rPr>
              <a:t>!</a:t>
            </a:r>
            <a:endParaRPr lang="en-US" altLang="zh-CN" sz="10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06" name="矩形 5"/>
          <p:cNvSpPr>
            <a:spLocks noChangeArrowheads="1"/>
          </p:cNvSpPr>
          <p:nvPr/>
        </p:nvSpPr>
        <p:spPr bwMode="auto">
          <a:xfrm>
            <a:off x="2497138" y="1347788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ym typeface="微软雅黑" panose="020B0503020204020204" pitchFamily="34" charset="-122"/>
              </a:rPr>
              <a:t>Ｅ</a:t>
            </a:r>
            <a:r>
              <a:rPr lang="en-US" altLang="zh-TW" sz="1800" dirty="0">
                <a:sym typeface="微软雅黑" panose="020B0503020204020204" pitchFamily="34" charset="-122"/>
              </a:rPr>
              <a:t>-mail</a:t>
            </a:r>
            <a:r>
              <a:rPr lang="zh-TW" altLang="en-US" sz="1800" dirty="0">
                <a:sym typeface="微软雅黑" panose="020B0503020204020204" pitchFamily="34" charset="-122"/>
              </a:rPr>
              <a:t>聯繫</a:t>
            </a:r>
            <a:br>
              <a:rPr lang="en-US" altLang="zh-TW" sz="1800" dirty="0">
                <a:sym typeface="微软雅黑" panose="020B0503020204020204" pitchFamily="34" charset="-122"/>
              </a:rPr>
            </a:br>
            <a:r>
              <a:rPr lang="zh-TW" altLang="en-US" sz="1800" dirty="0">
                <a:sym typeface="微软雅黑" panose="020B0503020204020204" pitchFamily="34" charset="-122"/>
              </a:rPr>
              <a:t>副本承辦老師</a:t>
            </a:r>
            <a:endParaRPr lang="en-US" altLang="zh-TW" sz="1800" dirty="0">
              <a:sym typeface="微软雅黑" panose="020B0503020204020204" pitchFamily="34" charset="-122"/>
            </a:endParaRPr>
          </a:p>
        </p:txBody>
      </p:sp>
      <p:sp>
        <p:nvSpPr>
          <p:cNvPr id="12307" name="矩形 6"/>
          <p:cNvSpPr>
            <a:spLocks noChangeArrowheads="1"/>
          </p:cNvSpPr>
          <p:nvPr/>
        </p:nvSpPr>
        <p:spPr bwMode="auto">
          <a:xfrm>
            <a:off x="2497138" y="1993900"/>
            <a:ext cx="2016125" cy="1584325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chemeClr val="bg1"/>
                </a:solidFill>
                <a:sym typeface="微软雅黑" panose="020B0503020204020204" pitchFamily="34" charset="-122"/>
              </a:rPr>
              <a:t>與姊妹校聯繫，請記得</a:t>
            </a:r>
            <a:r>
              <a:rPr lang="zh-TW" altLang="en-US" sz="1000" b="1" dirty="0">
                <a:solidFill>
                  <a:schemeClr val="bg1"/>
                </a:solidFill>
                <a:sym typeface="微软雅黑" panose="020B0503020204020204" pitchFamily="34" charset="-122"/>
              </a:rPr>
              <a:t>副本</a:t>
            </a:r>
            <a:r>
              <a:rPr lang="zh-TW" altLang="en-US" sz="1000" dirty="0">
                <a:solidFill>
                  <a:schemeClr val="bg1"/>
                </a:solidFill>
                <a:sym typeface="微软雅黑" panose="020B0503020204020204" pitchFamily="34" charset="-122"/>
              </a:rPr>
              <a:t>給承辦老師，以便我們了解情況、協助同學。</a:t>
            </a:r>
            <a:endParaRPr lang="en-US" altLang="zh-CN" sz="16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08" name="矩形 7"/>
          <p:cNvSpPr>
            <a:spLocks noChangeArrowheads="1"/>
          </p:cNvSpPr>
          <p:nvPr/>
        </p:nvSpPr>
        <p:spPr bwMode="auto">
          <a:xfrm>
            <a:off x="4637088" y="1347788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ym typeface="微软雅黑" panose="020B0503020204020204" pitchFamily="34" charset="-122"/>
              </a:rPr>
              <a:t>交流精神</a:t>
            </a:r>
            <a:endParaRPr lang="zh-CN" altLang="en-US" sz="1800" dirty="0">
              <a:sym typeface="微软雅黑" panose="020B0503020204020204" pitchFamily="34" charset="-122"/>
            </a:endParaRPr>
          </a:p>
        </p:txBody>
      </p:sp>
      <p:sp>
        <p:nvSpPr>
          <p:cNvPr id="12309" name="矩形 8"/>
          <p:cNvSpPr>
            <a:spLocks noChangeArrowheads="1"/>
          </p:cNvSpPr>
          <p:nvPr/>
        </p:nvSpPr>
        <p:spPr bwMode="auto">
          <a:xfrm>
            <a:off x="4637088" y="1993900"/>
            <a:ext cx="2016125" cy="15843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chemeClr val="bg1"/>
                </a:solidFill>
                <a:sym typeface="微软雅黑" panose="020B0503020204020204" pitchFamily="34" charset="-122"/>
              </a:rPr>
              <a:t>交換學生計畫宗旨是促進兩校合作、增進學生交流，並非讓同學藉此機會進行海外旅遊、海外實習、海外求職</a:t>
            </a:r>
            <a:r>
              <a:rPr lang="en-US" altLang="zh-TW" sz="1000" dirty="0">
                <a:solidFill>
                  <a:schemeClr val="bg1"/>
                </a:solidFill>
                <a:sym typeface="微软雅黑" panose="020B0503020204020204" pitchFamily="34" charset="-122"/>
              </a:rPr>
              <a:t>…</a:t>
            </a:r>
            <a:r>
              <a:rPr lang="zh-TW" altLang="en-US" sz="1000" dirty="0">
                <a:solidFill>
                  <a:schemeClr val="bg1"/>
                </a:solidFill>
                <a:sym typeface="微软雅黑" panose="020B0503020204020204" pitchFamily="34" charset="-122"/>
              </a:rPr>
              <a:t>等。</a:t>
            </a:r>
            <a:br>
              <a:rPr lang="en-US" altLang="zh-TW" sz="1000" dirty="0">
                <a:solidFill>
                  <a:schemeClr val="bg1"/>
                </a:solidFill>
                <a:sym typeface="微软雅黑" panose="020B0503020204020204" pitchFamily="34" charset="-122"/>
              </a:rPr>
            </a:br>
            <a:r>
              <a:rPr lang="zh-TW" altLang="en-US" sz="1200" b="1" dirty="0">
                <a:solidFill>
                  <a:schemeClr val="bg1"/>
                </a:solidFill>
              </a:rPr>
              <a:t>至姊妹校交換每學期至少修讀</a:t>
            </a:r>
            <a:r>
              <a:rPr lang="en-US" altLang="zh-TW" sz="1200" b="1" dirty="0">
                <a:solidFill>
                  <a:schemeClr val="bg1"/>
                </a:solidFill>
              </a:rPr>
              <a:t>4</a:t>
            </a:r>
            <a:r>
              <a:rPr lang="zh-TW" altLang="en-US" sz="1200" b="1" dirty="0">
                <a:solidFill>
                  <a:schemeClr val="bg1"/>
                </a:solidFill>
              </a:rPr>
              <a:t>學分或兩門課程，含交換科系專業課程及一般課程。</a:t>
            </a:r>
            <a:endParaRPr lang="en-US" altLang="zh-CN" sz="1200" b="1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0" name="矩形 9"/>
          <p:cNvSpPr>
            <a:spLocks noChangeArrowheads="1"/>
          </p:cNvSpPr>
          <p:nvPr/>
        </p:nvSpPr>
        <p:spPr bwMode="auto">
          <a:xfrm>
            <a:off x="6778625" y="1347788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1800" dirty="0">
                <a:sym typeface="微软雅黑" panose="020B0503020204020204" pitchFamily="34" charset="-122"/>
              </a:rPr>
              <a:t>責任與義務</a:t>
            </a:r>
            <a:endParaRPr lang="zh-CN" altLang="en-US" sz="1800" dirty="0">
              <a:sym typeface="微软雅黑" panose="020B0503020204020204" pitchFamily="34" charset="-122"/>
            </a:endParaRPr>
          </a:p>
        </p:txBody>
      </p:sp>
      <p:sp>
        <p:nvSpPr>
          <p:cNvPr id="12311" name="矩形 10"/>
          <p:cNvSpPr>
            <a:spLocks noChangeArrowheads="1"/>
          </p:cNvSpPr>
          <p:nvPr/>
        </p:nvSpPr>
        <p:spPr bwMode="auto">
          <a:xfrm>
            <a:off x="6778625" y="1993900"/>
            <a:ext cx="2016125" cy="15843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chemeClr val="bg1"/>
                </a:solidFill>
                <a:sym typeface="微软雅黑" panose="020B0503020204020204" pitchFamily="34" charset="-122"/>
              </a:rPr>
              <a:t>交換生在國外的表現不僅代表個人、也關乎學校和國家，請同學務必遵守雙邊各項相關規定。</a:t>
            </a:r>
            <a:endParaRPr lang="en-US" altLang="zh-TW" sz="1000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endParaRPr lang="en-US" altLang="zh-CN" sz="1000" dirty="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珍惜機會，</a:t>
            </a:r>
            <a:br>
              <a:rPr lang="en-US" altLang="zh-TW" sz="1400" dirty="0">
                <a:solidFill>
                  <a:schemeClr val="bg1"/>
                </a:solidFill>
                <a:sym typeface="微软雅黑" panose="020B0503020204020204" pitchFamily="34" charset="-122"/>
              </a:rPr>
            </a:br>
            <a:r>
              <a:rPr lang="zh-TW" altLang="en-US" sz="1400" dirty="0">
                <a:solidFill>
                  <a:schemeClr val="bg1"/>
                </a:solidFill>
                <a:sym typeface="微软雅黑" panose="020B0503020204020204" pitchFamily="34" charset="-122"/>
              </a:rPr>
              <a:t>讓留學機會傳承下去！</a:t>
            </a:r>
            <a:endParaRPr lang="en-US" altLang="zh-CN" sz="1400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2" name="任意多边形 11"/>
          <p:cNvSpPr>
            <a:spLocks noChangeArrowheads="1"/>
          </p:cNvSpPr>
          <p:nvPr/>
        </p:nvSpPr>
        <p:spPr bwMode="auto">
          <a:xfrm>
            <a:off x="6810375" y="1454150"/>
            <a:ext cx="319088" cy="330200"/>
          </a:xfrm>
          <a:custGeom>
            <a:avLst/>
            <a:gdLst>
              <a:gd name="T0" fmla="*/ 217894 w 1964453"/>
              <a:gd name="T1" fmla="*/ 34328 h 2029767"/>
              <a:gd name="T2" fmla="*/ 57126 w 1964453"/>
              <a:gd name="T3" fmla="*/ 210870 h 2029767"/>
              <a:gd name="T4" fmla="*/ 217894 w 1964453"/>
              <a:gd name="T5" fmla="*/ 210870 h 2029767"/>
              <a:gd name="T6" fmla="*/ 217894 w 1964453"/>
              <a:gd name="T7" fmla="*/ 34328 h 2029767"/>
              <a:gd name="T8" fmla="*/ 190963 w 1964453"/>
              <a:gd name="T9" fmla="*/ 0 h 2029767"/>
              <a:gd name="T10" fmla="*/ 270939 w 1964453"/>
              <a:gd name="T11" fmla="*/ 0 h 2029767"/>
              <a:gd name="T12" fmla="*/ 270939 w 1964453"/>
              <a:gd name="T13" fmla="*/ 210870 h 2029767"/>
              <a:gd name="T14" fmla="*/ 319088 w 1964453"/>
              <a:gd name="T15" fmla="*/ 210870 h 2029767"/>
              <a:gd name="T16" fmla="*/ 319088 w 1964453"/>
              <a:gd name="T17" fmla="*/ 253371 h 2029767"/>
              <a:gd name="T18" fmla="*/ 270939 w 1964453"/>
              <a:gd name="T19" fmla="*/ 253371 h 2029767"/>
              <a:gd name="T20" fmla="*/ 270939 w 1964453"/>
              <a:gd name="T21" fmla="*/ 330200 h 2029767"/>
              <a:gd name="T22" fmla="*/ 217078 w 1964453"/>
              <a:gd name="T23" fmla="*/ 330200 h 2029767"/>
              <a:gd name="T24" fmla="*/ 217078 w 1964453"/>
              <a:gd name="T25" fmla="*/ 252554 h 2029767"/>
              <a:gd name="T26" fmla="*/ 0 w 1964453"/>
              <a:gd name="T27" fmla="*/ 252554 h 2029767"/>
              <a:gd name="T28" fmla="*/ 0 w 1964453"/>
              <a:gd name="T29" fmla="*/ 207601 h 2029767"/>
              <a:gd name="T30" fmla="*/ 190963 w 1964453"/>
              <a:gd name="T31" fmla="*/ 0 h 20297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64453"/>
              <a:gd name="T49" fmla="*/ 0 h 2029767"/>
              <a:gd name="T50" fmla="*/ 1964453 w 1964453"/>
              <a:gd name="T51" fmla="*/ 2029767 h 202976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64453" h="2029767">
                <a:moveTo>
                  <a:pt x="1341455" y="211016"/>
                </a:moveTo>
                <a:lnTo>
                  <a:pt x="351692" y="1296238"/>
                </a:lnTo>
                <a:lnTo>
                  <a:pt x="1341455" y="1296238"/>
                </a:lnTo>
                <a:lnTo>
                  <a:pt x="1341455" y="211016"/>
                </a:lnTo>
                <a:close/>
                <a:moveTo>
                  <a:pt x="1175657" y="0"/>
                </a:moveTo>
                <a:lnTo>
                  <a:pt x="1668026" y="0"/>
                </a:lnTo>
                <a:lnTo>
                  <a:pt x="1668026" y="1296238"/>
                </a:lnTo>
                <a:lnTo>
                  <a:pt x="1964453" y="1296238"/>
                </a:lnTo>
                <a:lnTo>
                  <a:pt x="1964453" y="1557495"/>
                </a:lnTo>
                <a:lnTo>
                  <a:pt x="1668026" y="1557495"/>
                </a:lnTo>
                <a:lnTo>
                  <a:pt x="1668026" y="2029767"/>
                </a:lnTo>
                <a:lnTo>
                  <a:pt x="1336431" y="2029767"/>
                </a:lnTo>
                <a:lnTo>
                  <a:pt x="1336431" y="1552471"/>
                </a:lnTo>
                <a:lnTo>
                  <a:pt x="0" y="1552471"/>
                </a:lnTo>
                <a:lnTo>
                  <a:pt x="0" y="1276141"/>
                </a:lnTo>
                <a:lnTo>
                  <a:pt x="1175657" y="0"/>
                </a:lnTo>
                <a:close/>
              </a:path>
            </a:pathLst>
          </a:cu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endParaRPr lang="zh-CN" altLang="en-US"/>
          </a:p>
        </p:txBody>
      </p:sp>
      <p:sp>
        <p:nvSpPr>
          <p:cNvPr id="12313" name="任意多边形 12"/>
          <p:cNvSpPr>
            <a:spLocks noChangeArrowheads="1"/>
          </p:cNvSpPr>
          <p:nvPr/>
        </p:nvSpPr>
        <p:spPr bwMode="auto">
          <a:xfrm>
            <a:off x="434975" y="1420813"/>
            <a:ext cx="88900" cy="395287"/>
          </a:xfrm>
          <a:custGeom>
            <a:avLst/>
            <a:gdLst>
              <a:gd name="T0" fmla="*/ 0 w 453154"/>
              <a:gd name="T1" fmla="*/ 2780 h 2023009"/>
              <a:gd name="T2" fmla="*/ 0 w 453154"/>
              <a:gd name="T3" fmla="*/ 11122 h 2023009"/>
              <a:gd name="T4" fmla="*/ 4983 w 453154"/>
              <a:gd name="T5" fmla="*/ 14212 h 2023009"/>
              <a:gd name="T6" fmla="*/ 4983 w 453154"/>
              <a:gd name="T7" fmla="*/ 77237 h 2023009"/>
              <a:gd name="T8" fmla="*/ 17440 w 453154"/>
              <a:gd name="T9" fmla="*/ 77237 h 2023009"/>
              <a:gd name="T10" fmla="*/ 17440 w 453154"/>
              <a:gd name="T11" fmla="*/ 0 h 2023009"/>
              <a:gd name="T12" fmla="*/ 0 w 453154"/>
              <a:gd name="T13" fmla="*/ 2780 h 20230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3154"/>
              <a:gd name="T22" fmla="*/ 0 h 2023009"/>
              <a:gd name="T23" fmla="*/ 453154 w 453154"/>
              <a:gd name="T24" fmla="*/ 2023009 h 20230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3154" h="2023009">
                <a:moveTo>
                  <a:pt x="0" y="72828"/>
                </a:moveTo>
                <a:lnTo>
                  <a:pt x="0" y="291313"/>
                </a:lnTo>
                <a:lnTo>
                  <a:pt x="129473" y="372234"/>
                </a:lnTo>
                <a:lnTo>
                  <a:pt x="129473" y="2023009"/>
                </a:lnTo>
                <a:lnTo>
                  <a:pt x="453154" y="2023009"/>
                </a:lnTo>
                <a:lnTo>
                  <a:pt x="453154" y="0"/>
                </a:lnTo>
                <a:lnTo>
                  <a:pt x="0" y="72828"/>
                </a:lnTo>
                <a:close/>
              </a:path>
            </a:pathLst>
          </a:cu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endParaRPr lang="zh-CN" altLang="en-US"/>
          </a:p>
        </p:txBody>
      </p:sp>
      <p:sp>
        <p:nvSpPr>
          <p:cNvPr id="12314" name="矩形 103"/>
          <p:cNvSpPr>
            <a:spLocks noChangeArrowheads="1"/>
          </p:cNvSpPr>
          <p:nvPr/>
        </p:nvSpPr>
        <p:spPr bwMode="auto">
          <a:xfrm>
            <a:off x="2497138" y="1466850"/>
            <a:ext cx="265112" cy="319088"/>
          </a:xfrm>
          <a:custGeom>
            <a:avLst/>
            <a:gdLst>
              <a:gd name="T0" fmla="*/ 4157 w 1684008"/>
              <a:gd name="T1" fmla="*/ 0 h 2016488"/>
              <a:gd name="T2" fmla="*/ 162499 w 1684008"/>
              <a:gd name="T3" fmla="*/ 0 h 2016488"/>
              <a:gd name="T4" fmla="*/ 163561 w 1684008"/>
              <a:gd name="T5" fmla="*/ 0 h 2016488"/>
              <a:gd name="T6" fmla="*/ 264889 w 1684008"/>
              <a:gd name="T7" fmla="*/ 85916 h 2016488"/>
              <a:gd name="T8" fmla="*/ 163561 w 1684008"/>
              <a:gd name="T9" fmla="*/ 171833 h 2016488"/>
              <a:gd name="T10" fmla="*/ 162863 w 1684008"/>
              <a:gd name="T11" fmla="*/ 171833 h 2016488"/>
              <a:gd name="T12" fmla="*/ 162863 w 1684008"/>
              <a:gd name="T13" fmla="*/ 172950 h 2016488"/>
              <a:gd name="T14" fmla="*/ 99817 w 1684008"/>
              <a:gd name="T15" fmla="*/ 172792 h 2016488"/>
              <a:gd name="T16" fmla="*/ 50345 w 1684008"/>
              <a:gd name="T17" fmla="*/ 224332 h 2016488"/>
              <a:gd name="T18" fmla="*/ 50302 w 1684008"/>
              <a:gd name="T19" fmla="*/ 277008 h 2016488"/>
              <a:gd name="T20" fmla="*/ 265112 w 1684008"/>
              <a:gd name="T21" fmla="*/ 276832 h 2016488"/>
              <a:gd name="T22" fmla="*/ 265112 w 1684008"/>
              <a:gd name="T23" fmla="*/ 319088 h 2016488"/>
              <a:gd name="T24" fmla="*/ 136 w 1684008"/>
              <a:gd name="T25" fmla="*/ 319088 h 2016488"/>
              <a:gd name="T26" fmla="*/ 136 w 1684008"/>
              <a:gd name="T27" fmla="*/ 227206 h 2016488"/>
              <a:gd name="T28" fmla="*/ 89692 w 1684008"/>
              <a:gd name="T29" fmla="*/ 130202 h 2016488"/>
              <a:gd name="T30" fmla="*/ 130459 w 1684008"/>
              <a:gd name="T31" fmla="*/ 130202 h 2016488"/>
              <a:gd name="T32" fmla="*/ 152354 w 1684008"/>
              <a:gd name="T33" fmla="*/ 130202 h 2016488"/>
              <a:gd name="T34" fmla="*/ 152325 w 1684008"/>
              <a:gd name="T35" fmla="*/ 130086 h 2016488"/>
              <a:gd name="T36" fmla="*/ 207222 w 1684008"/>
              <a:gd name="T37" fmla="*/ 91260 h 2016488"/>
              <a:gd name="T38" fmla="*/ 207222 w 1684008"/>
              <a:gd name="T39" fmla="*/ 81051 h 2016488"/>
              <a:gd name="T40" fmla="*/ 152325 w 1684008"/>
              <a:gd name="T41" fmla="*/ 37721 h 2016488"/>
              <a:gd name="T42" fmla="*/ 4862 w 1684008"/>
              <a:gd name="T43" fmla="*/ 38017 h 2016488"/>
              <a:gd name="T44" fmla="*/ 4157 w 1684008"/>
              <a:gd name="T45" fmla="*/ 0 h 20164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84008"/>
              <a:gd name="T70" fmla="*/ 0 h 2016488"/>
              <a:gd name="T71" fmla="*/ 1684008 w 1684008"/>
              <a:gd name="T72" fmla="*/ 2016488 h 20164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84008" h="2016488">
                <a:moveTo>
                  <a:pt x="26406" y="0"/>
                </a:moveTo>
                <a:lnTo>
                  <a:pt x="1032202" y="0"/>
                </a:lnTo>
                <a:lnTo>
                  <a:pt x="1038948" y="0"/>
                </a:lnTo>
                <a:cubicBezTo>
                  <a:pt x="1394422" y="0"/>
                  <a:pt x="1673637" y="202431"/>
                  <a:pt x="1682590" y="542951"/>
                </a:cubicBezTo>
                <a:cubicBezTo>
                  <a:pt x="1682590" y="875342"/>
                  <a:pt x="1416805" y="1085904"/>
                  <a:pt x="1038948" y="1085904"/>
                </a:cubicBezTo>
                <a:lnTo>
                  <a:pt x="1034518" y="1085904"/>
                </a:lnTo>
                <a:lnTo>
                  <a:pt x="1034518" y="1092963"/>
                </a:lnTo>
                <a:lnTo>
                  <a:pt x="634042" y="1091963"/>
                </a:lnTo>
                <a:cubicBezTo>
                  <a:pt x="318979" y="1090816"/>
                  <a:pt x="321139" y="1308125"/>
                  <a:pt x="319797" y="1417677"/>
                </a:cubicBezTo>
                <a:cubicBezTo>
                  <a:pt x="321381" y="1751378"/>
                  <a:pt x="317939" y="1411838"/>
                  <a:pt x="319522" y="1750563"/>
                </a:cubicBezTo>
                <a:cubicBezTo>
                  <a:pt x="332157" y="1748111"/>
                  <a:pt x="483703" y="1746817"/>
                  <a:pt x="1684008" y="1749451"/>
                </a:cubicBezTo>
                <a:lnTo>
                  <a:pt x="1684008" y="2016488"/>
                </a:lnTo>
                <a:lnTo>
                  <a:pt x="865" y="2016488"/>
                </a:lnTo>
                <a:lnTo>
                  <a:pt x="865" y="1435837"/>
                </a:lnTo>
                <a:cubicBezTo>
                  <a:pt x="-20530" y="914975"/>
                  <a:pt x="360008" y="821166"/>
                  <a:pt x="569727" y="822819"/>
                </a:cubicBezTo>
                <a:lnTo>
                  <a:pt x="828683" y="822819"/>
                </a:lnTo>
                <a:lnTo>
                  <a:pt x="967760" y="822819"/>
                </a:lnTo>
                <a:lnTo>
                  <a:pt x="967580" y="822085"/>
                </a:lnTo>
                <a:cubicBezTo>
                  <a:pt x="1160165" y="822085"/>
                  <a:pt x="1316285" y="739175"/>
                  <a:pt x="1316285" y="576718"/>
                </a:cubicBezTo>
                <a:lnTo>
                  <a:pt x="1316285" y="512207"/>
                </a:lnTo>
                <a:cubicBezTo>
                  <a:pt x="1316285" y="349750"/>
                  <a:pt x="1160165" y="238382"/>
                  <a:pt x="967580" y="238382"/>
                </a:cubicBezTo>
                <a:lnTo>
                  <a:pt x="30883" y="240249"/>
                </a:lnTo>
                <a:cubicBezTo>
                  <a:pt x="29391" y="160166"/>
                  <a:pt x="27898" y="80083"/>
                  <a:pt x="26406" y="0"/>
                </a:cubicBezTo>
                <a:close/>
              </a:path>
            </a:pathLst>
          </a:cu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endParaRPr lang="zh-CN" altLang="en-US"/>
          </a:p>
        </p:txBody>
      </p:sp>
      <p:sp>
        <p:nvSpPr>
          <p:cNvPr id="12315" name="矩形 106"/>
          <p:cNvSpPr>
            <a:spLocks noChangeArrowheads="1"/>
          </p:cNvSpPr>
          <p:nvPr/>
        </p:nvSpPr>
        <p:spPr bwMode="auto">
          <a:xfrm>
            <a:off x="4657725" y="1454150"/>
            <a:ext cx="261938" cy="330200"/>
          </a:xfrm>
          <a:custGeom>
            <a:avLst/>
            <a:gdLst>
              <a:gd name="T0" fmla="*/ 0 w 1618211"/>
              <a:gd name="T1" fmla="*/ 0 h 2029178"/>
              <a:gd name="T2" fmla="*/ 163316 w 1618211"/>
              <a:gd name="T3" fmla="*/ 0 h 2029178"/>
              <a:gd name="T4" fmla="*/ 261437 w 1618211"/>
              <a:gd name="T5" fmla="*/ 92311 h 2029178"/>
              <a:gd name="T6" fmla="*/ 197792 w 1618211"/>
              <a:gd name="T7" fmla="*/ 161041 h 2029178"/>
              <a:gd name="T8" fmla="*/ 261640 w 1618211"/>
              <a:gd name="T9" fmla="*/ 233267 h 2029178"/>
              <a:gd name="T10" fmla="*/ 163518 w 1618211"/>
              <a:gd name="T11" fmla="*/ 330200 h 2029178"/>
              <a:gd name="T12" fmla="*/ 203 w 1618211"/>
              <a:gd name="T13" fmla="*/ 330200 h 2029178"/>
              <a:gd name="T14" fmla="*/ 925 w 1618211"/>
              <a:gd name="T15" fmla="*/ 287309 h 2029178"/>
              <a:gd name="T16" fmla="*/ 152007 w 1618211"/>
              <a:gd name="T17" fmla="*/ 287642 h 2029178"/>
              <a:gd name="T18" fmla="*/ 208251 w 1618211"/>
              <a:gd name="T19" fmla="*/ 238756 h 2029178"/>
              <a:gd name="T20" fmla="*/ 138182 w 1618211"/>
              <a:gd name="T21" fmla="*/ 180164 h 2029178"/>
              <a:gd name="T22" fmla="*/ 138304 w 1618211"/>
              <a:gd name="T23" fmla="*/ 179795 h 2029178"/>
              <a:gd name="T24" fmla="*/ 33748 w 1618211"/>
              <a:gd name="T25" fmla="*/ 179795 h 2029178"/>
              <a:gd name="T26" fmla="*/ 33748 w 1618211"/>
              <a:gd name="T27" fmla="*/ 139116 h 2029178"/>
              <a:gd name="T28" fmla="*/ 139087 w 1618211"/>
              <a:gd name="T29" fmla="*/ 139116 h 2029178"/>
              <a:gd name="T30" fmla="*/ 138792 w 1618211"/>
              <a:gd name="T31" fmla="*/ 137977 h 2029178"/>
              <a:gd name="T32" fmla="*/ 208048 w 1618211"/>
              <a:gd name="T33" fmla="*/ 87083 h 2029178"/>
              <a:gd name="T34" fmla="*/ 151804 w 1618211"/>
              <a:gd name="T35" fmla="*/ 40529 h 2029178"/>
              <a:gd name="T36" fmla="*/ 722 w 1618211"/>
              <a:gd name="T37" fmla="*/ 40846 h 2029178"/>
              <a:gd name="T38" fmla="*/ 0 w 1618211"/>
              <a:gd name="T39" fmla="*/ 0 h 202917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18211"/>
              <a:gd name="T61" fmla="*/ 0 h 2029178"/>
              <a:gd name="T62" fmla="*/ 1618211 w 1618211"/>
              <a:gd name="T63" fmla="*/ 2029178 h 202917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18211" h="2029178">
                <a:moveTo>
                  <a:pt x="0" y="0"/>
                </a:moveTo>
                <a:lnTo>
                  <a:pt x="1008937" y="0"/>
                </a:lnTo>
                <a:cubicBezTo>
                  <a:pt x="1593408" y="3399"/>
                  <a:pt x="1632703" y="396524"/>
                  <a:pt x="1615118" y="567276"/>
                </a:cubicBezTo>
                <a:cubicBezTo>
                  <a:pt x="1615118" y="810671"/>
                  <a:pt x="1450478" y="937488"/>
                  <a:pt x="1221925" y="989645"/>
                </a:cubicBezTo>
                <a:cubicBezTo>
                  <a:pt x="1451157" y="1044286"/>
                  <a:pt x="1616371" y="1177471"/>
                  <a:pt x="1616371" y="1433498"/>
                </a:cubicBezTo>
                <a:cubicBezTo>
                  <a:pt x="1633956" y="1612799"/>
                  <a:pt x="1519299" y="2020333"/>
                  <a:pt x="1010190" y="2029178"/>
                </a:cubicBezTo>
                <a:lnTo>
                  <a:pt x="1253" y="2029178"/>
                </a:lnTo>
                <a:lnTo>
                  <a:pt x="5714" y="1765597"/>
                </a:lnTo>
                <a:lnTo>
                  <a:pt x="939076" y="1767646"/>
                </a:lnTo>
                <a:cubicBezTo>
                  <a:pt x="1130975" y="1767646"/>
                  <a:pt x="1286539" y="1645462"/>
                  <a:pt x="1286539" y="1467228"/>
                </a:cubicBezTo>
                <a:cubicBezTo>
                  <a:pt x="1282925" y="1199830"/>
                  <a:pt x="1098440" y="1113301"/>
                  <a:pt x="853665" y="1107160"/>
                </a:cubicBezTo>
                <a:lnTo>
                  <a:pt x="854417" y="1104893"/>
                </a:lnTo>
                <a:lnTo>
                  <a:pt x="208492" y="1104893"/>
                </a:lnTo>
                <a:lnTo>
                  <a:pt x="208492" y="854909"/>
                </a:lnTo>
                <a:lnTo>
                  <a:pt x="859259" y="854909"/>
                </a:lnTo>
                <a:lnTo>
                  <a:pt x="857436" y="847908"/>
                </a:lnTo>
                <a:cubicBezTo>
                  <a:pt x="1132357" y="842060"/>
                  <a:pt x="1281672" y="789802"/>
                  <a:pt x="1285286" y="535154"/>
                </a:cubicBezTo>
                <a:cubicBezTo>
                  <a:pt x="1285286" y="365419"/>
                  <a:pt x="1129722" y="249061"/>
                  <a:pt x="937823" y="249061"/>
                </a:cubicBezTo>
                <a:lnTo>
                  <a:pt x="4461" y="251012"/>
                </a:lnTo>
                <a:lnTo>
                  <a:pt x="0" y="0"/>
                </a:lnTo>
                <a:close/>
              </a:path>
            </a:pathLst>
          </a:cu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/>
          <a:p>
            <a:endParaRPr lang="zh-CN" altLang="en-US"/>
          </a:p>
        </p:txBody>
      </p:sp>
      <p:sp>
        <p:nvSpPr>
          <p:cNvPr id="12316" name="矩形 15"/>
          <p:cNvSpPr>
            <a:spLocks noChangeArrowheads="1"/>
          </p:cNvSpPr>
          <p:nvPr/>
        </p:nvSpPr>
        <p:spPr bwMode="auto">
          <a:xfrm>
            <a:off x="347663" y="1885950"/>
            <a:ext cx="2016125" cy="349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7" name="矩形 16"/>
          <p:cNvSpPr>
            <a:spLocks noChangeArrowheads="1"/>
          </p:cNvSpPr>
          <p:nvPr/>
        </p:nvSpPr>
        <p:spPr bwMode="auto">
          <a:xfrm>
            <a:off x="2487613" y="1885950"/>
            <a:ext cx="2016125" cy="34925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8" name="矩形 17"/>
          <p:cNvSpPr>
            <a:spLocks noChangeArrowheads="1"/>
          </p:cNvSpPr>
          <p:nvPr/>
        </p:nvSpPr>
        <p:spPr bwMode="auto">
          <a:xfrm>
            <a:off x="4629150" y="1885950"/>
            <a:ext cx="2016125" cy="349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9" name="矩形 18"/>
          <p:cNvSpPr>
            <a:spLocks noChangeArrowheads="1"/>
          </p:cNvSpPr>
          <p:nvPr/>
        </p:nvSpPr>
        <p:spPr bwMode="auto">
          <a:xfrm>
            <a:off x="6769100" y="1885950"/>
            <a:ext cx="2016125" cy="349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7" y="105982"/>
            <a:ext cx="1757537" cy="4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97077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1487</Words>
  <Application>Microsoft Office PowerPoint</Application>
  <PresentationFormat>如螢幕大小 (16:9)</PresentationFormat>
  <Paragraphs>117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第一PPT，www.1ppt.com</vt:lpstr>
      <vt:lpstr>2025秋季班 海外研修行前說明會</vt:lpstr>
      <vt:lpstr>目　錄</vt:lpstr>
      <vt:lpstr>1 愛的叮嚀與勉勵</vt:lpstr>
      <vt:lpstr>1 愛的叮嚀與勉勵</vt:lpstr>
      <vt:lpstr>2 夢想起飛－行前準備與確認</vt:lpstr>
      <vt:lpstr>2 夢想起飛－行前準備與確認</vt:lpstr>
      <vt:lpstr>2 夢想起飛－行前準備與確認</vt:lpstr>
      <vt:lpstr>2 夢想起飛－行前準備與確認</vt:lpstr>
      <vt:lpstr>3 出國期間－責任與義務</vt:lpstr>
      <vt:lpstr>４ 返國之後－赴境外研修獎補助</vt:lpstr>
      <vt:lpstr>４ 返國之後－赴境外研修獎補助</vt:lpstr>
      <vt:lpstr>Q&amp;A (認識同行者加群組)</vt:lpstr>
      <vt:lpstr>互相扶持、注意安全! 拓展國際視野，趁現在!</vt:lpstr>
      <vt:lpstr>感谢聆聽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user</cp:lastModifiedBy>
  <cp:revision>90</cp:revision>
  <cp:lastPrinted>2025-06-08T03:34:35Z</cp:lastPrinted>
  <dcterms:modified xsi:type="dcterms:W3CDTF">2025-06-12T07:44:00Z</dcterms:modified>
</cp:coreProperties>
</file>